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30"/>
  </p:notesMasterIdLst>
  <p:sldIdLst>
    <p:sldId id="281" r:id="rId2"/>
    <p:sldId id="282" r:id="rId3"/>
    <p:sldId id="293" r:id="rId4"/>
    <p:sldId id="294" r:id="rId5"/>
    <p:sldId id="296" r:id="rId6"/>
    <p:sldId id="299" r:id="rId7"/>
    <p:sldId id="303" r:id="rId8"/>
    <p:sldId id="284" r:id="rId9"/>
    <p:sldId id="264" r:id="rId10"/>
    <p:sldId id="277" r:id="rId11"/>
    <p:sldId id="265" r:id="rId12"/>
    <p:sldId id="278" r:id="rId13"/>
    <p:sldId id="275" r:id="rId14"/>
    <p:sldId id="276" r:id="rId15"/>
    <p:sldId id="306" r:id="rId16"/>
    <p:sldId id="304" r:id="rId17"/>
    <p:sldId id="305" r:id="rId18"/>
    <p:sldId id="285" r:id="rId19"/>
    <p:sldId id="286" r:id="rId20"/>
    <p:sldId id="292" r:id="rId21"/>
    <p:sldId id="297" r:id="rId22"/>
    <p:sldId id="287" r:id="rId23"/>
    <p:sldId id="300" r:id="rId24"/>
    <p:sldId id="298" r:id="rId25"/>
    <p:sldId id="302" r:id="rId26"/>
    <p:sldId id="256" r:id="rId27"/>
    <p:sldId id="307" r:id="rId28"/>
    <p:sldId id="263" r:id="rId2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4"/>
    <p:restoredTop sz="62480"/>
  </p:normalViewPr>
  <p:slideViewPr>
    <p:cSldViewPr snapToGrid="0" snapToObjects="1">
      <p:cViewPr varScale="1">
        <p:scale>
          <a:sx n="131" d="100"/>
          <a:sy n="13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06.01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105 1 16383,'28'59'0,"-1"-6"0,-25-17 0,3-8 0,-5 19 0,7-9 0,-5 1 0,6 29 0,-3-35 0,-3 34 0,3-39 0,-5 8 0,0-11 0,6 0 0,-5 11 0,5 2 0,-1 1 0,4 8 0,6-8 0,-6 10 0,-2-10 0,-7-3 0,0-17 0,0 5 0,0-5 0,0 6 0,0 11 0,0-8 0,-5 8 0,3-17 0,-9-1 0,10 0 0,-10-4 0,9 10 0,-9-5 0,10 6 0,-18 22 0,16-22 0,-10 20 0,8-25 0,3 5 0,-3 0 0,5 0 0,-6-6 0,5 4 0,-5-9 0,1 15 0,-2-8 0,0 10 0,2-7 0,5 1 0,0 11 0,0 3 0,0 0 0,0 8 0,0-20 0,0 4 0,-6-8 0,-1-3 0,0 5 0,-4 11 0,10 2 0,-5 1 0,1-3 0,3-11 0,-3 0 0,5 0 0,0-6 0,5 5 0,-3-5 0,3 6 0,-5-6 0,0 5 0,0-10 0,0 9 0,0 8 0,0-4 0,0 9 0,0-11 0,0 11 0,-5-14 0,3 24 0,-3-24 0,5 14 0,0-11 0,0 0 0,0 0 0,-6-6 0,5-1 0,-10 0 0,4 1 0,-6 1 0,6 3 0,-4-3 0,10 5 0,-5-1 0,6 1 0,0 0 0,0 0 0,0-5 0,0 3 0,0-9 0,0 9 0,-5-3 0,3 5 0,-3-6 0,5 5 0,0-10 0,0 9 0,0-9 0,0 4 0,0 0 0,0-4 0,0 4 0,0 5 0,0-7 0,0 13 0,0-10 0,5 0 0,-3-1 0,3 0 0,-5-4 0,6 4 0,-5 0 0,10 2 0,-9-1 0,3-1 0,-5-6 0,6 6 0,-5-4 0,10 10 0,-9-10 0,3 4 0,6 0 0,3 1 0,6 6 0,-2 0 0,-6 0 0,0-6 0,-5 5 0,-1-11 0,-1 0 0,2-8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26.35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2336 0 16383,'0'83'0,"-11"14"0,3-53 0,-19 23 0,13-39 0,-8 2 0,-17 15 0,14-20 0,-14 15 0,-8 6 0,1-7 0,-2 2 0,-5 17 0,-1 0 0,3-16 0,0 0 0,2 6 0,3-4 0,-10-5 0,-23 11 0,29-19 0,-20 1 0,23-4 0,-3 3 0,-4 2 0,-2 3 0,-8 6 0,1 2 0,14-5 0,2 2 0,-3 7 0,3 1 0,14-5 0,3 0 0,-25 29 0,16-6 0,13-39 0,3 8 0,11-17 0,-5 5 0,9-10 0,-16 9 0,11-9 0,-11 4 0,5-5 0,-6 10 0,5-8 0,8 9 0,6-12 0,6 1 0,-5 5 0,4-4 0,-5 4 0,0 0 0,5-5 0,-10 11 0,10 6 0,-5-2 0,-1 19 0,5-19 0,-6 19 0,1-9 0,-5 33 0,-5-23 0,-2 0 0,-5 33 0,-11 11 0,18-43 0,3-16 0,5-4 0,-2-22 0,9 4 0,-14 2 0,13 1 0,-14 4 0,16-6 0,-5 1 0,1 5 0,-2-4 0,-5 4 0,-1 0 0,1-5 0,-1 11 0,1-16 0,5 9 0,-10-5 0,14 2 0,-13-1 0,9 3 0,-6-13 0,1 14 0,-6-11 0,4 1 0,-4-1 0,6 5 0,-6-8 0,4 13 0,-4-14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07.87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3707 830 16383,'-64'-7'0,"3"5"0,12-13 0,-1 14 0,11-12 0,-8 11 0,9-11 0,-12 4 0,11-6 0,-8-1 0,9-6 0,-33-10 0,27 1 0,-44-15 0,23 8 0,-11 4 0,31 11 0,-1 1 0,-1 3 0,-3 0 0,-11-8 0,0 1 0,-30-6 0,27 11 0,-2 4 0,10 7 0,1 2 0,-9-5 0,0-1 0,4 5 0,2 1 0,-33-2 0,36 10 0,-11 0 0,-2 0 0,2 0 0,10 0 0,-1 0 0,-13 0 0,26 0 0,-24 0 0,29 0 0,-11 0 0,1 0 0,10 0 0,-8 0 0,19 0 0,-19 0 0,20 0 0,-20 0 0,8 7 0,-31 6 0,-6-3 0,-21 11 0,22-18 0,4 8 0,21-4 0,12-5 0,-9 5 0,25-7 0,-13 0 0,21-5 0,-4 3 0,6-9 0,-1 4 0,1-5 0,-1-1 0,1 1 0,0 5 0,-1-4 0,1 4 0,-1-11 0,1 4 0,-1-4 0,1 6 0,-1-6 0,1 9 0,5-7 0,-10 3 0,15-1 0,-15 2 0,10-5 0,0 9 0,-4-10 0,4 6 0,-5-1 0,5-5 0,-4 10 0,4-3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09.93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2035 0 16383,'-7'46'0,"-4"-4"0,4-18 0,-5 1 0,-33 40 0,-9 10 0,16-28 0,-3 2 0,0 5 0,-3 2 0,-13 3 0,-3 2 0,3 10 0,0-1 0,1-20 0,1 0 0,3 14 0,3-5 0,-14-6 0,24-9 0,-1 3 0,5-10 0,-2-2 0,-9 5 0,1-1 0,-22 17 0,23-19 0,-1 0 0,3-6 0,3-1 0,-17 23 0,-20 3 0,27-10 0,8-17 0,-5 15 0,27-24 0,-5-1 0,10 5 0,-9-5 0,9 0 0,-10 5 0,11-10 0,-11 9 0,5-3 0,-6-1 0,0 5 0,6-10 0,1 9 0,5-4 0,1 1 0,-1-2 0,6-6 0,-4 1 0,-1 5 0,-2-4 0,-4 4 0,-4 11 0,7-7 0,-6 14 0,8-11 0,1-6 0,5-1 0,1-6 0,6 6 0,0-4 0,6 4 0,-5 0 0,10-4 0,-4 4 0,0-5 0,4-1 0,-4 0 0,6 1 0,-1-1 0,1 1 0,-1-1 0,-5 1 0,-1 5 0,-12-4 0,5 4 0,-5 0 0,6-5 0,-5 5 0,3 0 0,-9 2 0,10-1 0,-10-1 0,4 0 0,-6-4 0,1 10 0,5-11 0,-4 5 0,4-5 0,-6-1 0,1 1 0,5-1 0,2 6 0,5-4 0,0 4 0,0-6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12.0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16383,'5'52'0,"-3"-5"0,14 10 0,-3 8 0,5-8 0,3 3 0,-2-9 0,1 0 0,5 9 0,2-3 0,14 19 0,17 4 0,-19-29 0,1-1 0,21 22 0,-6-15 0,1 0 0,3 7 0,-12-18 0,4 5 0,8 9 0,-1 0 0,-13-8 0,-1-2 0,6 6 0,-1-6 0,9 3 0,-23-6 0,12-12 0,-12 13 0,2-16 0,-5 15 0,21 20 0,-14-10 0,9 5 0,-21-27 0,-13-16 0,4 0 0,-6-6 0,-5-2 0,10 1 0,-9 2 0,16 10 0,-10-10 0,9 9 0,-4-4 0,6 6 0,-5-5 0,-2-2 0,-6 0 0,1-4 0,-1 9 0,1-4 0,-1 1 0,1 3 0,-1-9 0,0 10 0,1-10 0,-1 4 0,-5-6 0,-1 1 0,-6 5 0,0-5 0,0 5 0,5 0 0,2-4 0,6 4 0,-6-5 0,4-1 0,5 17 0,-7-12 0,11 6 0,-18-12 0,9-4 0,1 11 0,-3-4 0,7 4 0,-9 0 0,6 1 0,-1 1 0,0 3 0,-5-9 0,4 4 0,-4-5 0,0-1 0,4 6 0,-4-10 0,6 9 0,-1-10 0,1 0 0,5 9 0,-5-7 0,5 9 0,-5-6 0,-6-5 0,-2-1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14.22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1124 16383,'67'-7'0,"2"1"0,-31-1 0,33 5 0,5-5 0,-21 1 0,7-1 0,19 0 0,3-4 0,-8-10 0,1 0 0,18 4 0,-4-1 0,-28-1 0,-4-1 0,1 6 0,-2 2 0,38-12 0,-20 3 0,-6 1 0,-20-4 0,21-8 0,4-10 0,-10 10 0,-11 1 0,1 1 0,15-7 0,16-12 0,2 15 0,-44 19 0,16-3 0,-13 2 0,-25 8 0,12-5 0,-20 6 0,10 1 0,6 0 0,9-1 0,11 5 0,-1-13 0,1-1 0,0-3 0,-17-3 0,1 8 0,-20 1 0,4 1 0,-5 5 0,-6-10 0,4 9 0,-4-10 0,5 6 0,-5-1 0,4 1 0,-4-1 0,5 1 0,1-6 0,-1 4 0,1-4 0,-1 5 0,6 1 0,2-1 0,5-5 0,-1-1 0,1 0 0,-5 6 0,-8 2 0,5 4 0,-9 0 0,16-4 0,-5 4 0,0 0 0,-1 2 0,-5 5 0,5 0 0,1 0 0,6 0 0,11 0 0,-8 0 0,19 0 0,-20 0 0,9 0 0,-11 0 0,0-6 0,0 5 0,-6-5 0,-1 6 0,-5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19.30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3451 902 16383,'-98'-20'0,"1"-1"0,-1 0 0,0 0 0,1 0 0,-1 0 0,0 1 0,1-1 0,-4-1 0,-8 0 0,-1 0 0,7 1 0,12 1 0,19 4 0,27 3 0,20 0 0,-11-8 0,-2-3 0,5 0 0,-42-30 0,-7 0 0,29 20 0,-4-1 0,-1 1 0,-1 3 0,11 11 0,0 2 0,-2 0 0,3 2 0,-18 2 0,9 3 0,31 11 0,0 0 0,5 0 0,2 0 0,6-5 0,-11-2 0,-9 0 0,-1-4 0,-14 10 0,19-10 0,-19 2 0,25-4 0,-13 4 0,16-2 0,-1 10 0,-3-5 0,9 6 0,-4 0 0,0 0 0,4 0 0,-9 0 0,3 6 0,1-5 0,1 5 0,6-6 0,-6 0 0,-2 5 0,-5-3 0,0 3 0,6-5 0,-5 0 0,5-5 0,-6 3 0,6-3 0,-5-1 0,-6 5 0,2-10 0,-8 9 0,17-9 0,1 10 0,5-5 0,-5 1 0,5 3 0,-5-9 0,0 10 0,9-10 0,-13 9 0,8-3 0,-5 5 0,1-6 0,5 5 0,-5-5 0,5 6 0,-5-5 0,0 3 0,4-3 0,-4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20.81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133 3528 16383,'0'-97'0,"-7"10"0,-5 17 0,-1 13 0,1-4 0,5 9 0,0-2 0,-8-36 0,2 0 0,11 36 0,0 1 0,-5-34 0,0-6 0,7 7 0,0 2 0,0 7 0,0 1 0,0-6 0,0 4 0,0 16 0,0 7 0,0-15 0,0-19 0,0 51 0,0-12 0,0 0 0,0-20 0,0 15 0,0-37 0,0 38 0,0-17 0,-7 21 0,5 12 0,-5 2 0,7 11 0,0 0 0,0 0 0,0 6 0,0-5 0,0 10 0,0-9 0,0 3 0,0 1 0,0 1 0,0 0 0,0-1 0,0-6 0,0-11 0,0 8 0,0-2 0,0 12 0,0 5 0,0-5 0,0 4 0,0-4 0,-6 0 0,5 4 0,-5-4 0,6 1 0,0 3 0,0-21 0,0 13 0,0-25 0,0 8 0,0-10 0,0-1 0,0 11 0,8-8 0,-6 9 0,5 4 0,-7 0 0,0 3 0,0-7 0,7-12 0,-5 17 0,5-13 0,-7 30 0,0-13 0,0 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22.90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0 972 16383,'78'-10'0,"-28"8"0,2 1 0,-2-3 0,2-3 0,16-6 0,2 1 0,-9 10 0,0-3 0,10-19 0,1-3 0,0 18 0,0-1 0,8-16 0,4-5 0,11 6 0,1 0 0,-9 1 0,0 0 0,7 1 0,-2 0 0,-18 1 0,-5 2 0,22-4 0,-34 0 0,-5-1 0,-8 0 0,26-15 0,-31 16 0,-3 2 0,-17 10 0,-1-1 0,-5 1 0,5 5 0,1-4 0,28-3 0,15-16 0,-7 6 0,34-10 0,-45 19 0,47-19 0,-15 10 0,0-7 0,-17 18 0,-12-2 0,-8-1 0,-6-1 0,1-4 0,-20 14 0,4 1 0,0 6 0,-4-5 0,4 3 0,0-3 0,-4 5 0,4 0 0,0 0 0,1-6 0,1 5 0,-2-5 0,-6 6 0,6-5 0,-4 3 0,4-3 0,0-1 0,-4 5 0,9-5 0,-3 1 0,-1 3 0,-1-3 0,-5 5 0,5 0 0,-5 0 0,5 0 0,0 0 0,-4 0 0,4 0 0,0 0 0,-4 0 0,4 0 0,-5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2:56:24.6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 16383,'73'60'0,"-9"-15"0,-26-2 0,0 0 0,15 0 0,-15-1 0,0 2 0,25 11 0,-8 8 0,-12-25 0,0 0 0,17 25 0,-6-15 0,2 2 0,-14-3 0,-1 2 0,13 6 0,4 4 0,5 18 0,0 1 0,-9-16 0,0 0 0,7 8 0,-5-4 0,-23-23 0,-5-5 0,19 11 0,-22-2 0,-6-20 0,-11 4 0,3-8 0,-9-9 0,9 10 0,-2 6 0,19 29 0,-7-4 0,17 16 0,-20-21 0,4-17 0,2 12 0,-10-23 0,8 20 0,-15-16 0,4 5 0,-10-6 0,5-6 0,-1-7 0,-3 5 0,3-3 0,-5 5 0,6 5 0,1-5 0,7 17 0,-6-14 0,4 13 0,5-5 0,-1 9 0,6 0 0,-2-4 0,-6-10 0,4 0 0,-4 11 0,-1-8 0,1 8 0,-7-11 0,4 0 0,-4 0 0,0-6 0,4-7 0,-4 0 0,6 0 0,-1-4 0,1 9 0,-1-10 0,0 5 0,1 1 0,-1 5 0,1-10 0,-1 9 0,6-10 0,-4-1 0,4 6 0,-5-11 0,5 10 0,-5-4 0,11 5 0,-10 1 0,4-6 0,-6 4 0,1-10 0,5 16 0,-4-9 0,4 5 0,-6-2 0,0-10 0,1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D40AA-F788-BB4B-BA48-E0C1B821A224}" type="datetimeFigureOut">
              <a:rPr lang="en-NL" smtClean="0"/>
              <a:t>12/07/2022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D6DB9-903F-F449-8B76-D0A9A28CAD0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965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b="1" dirty="0"/>
              <a:t>Legacy system in need of migration</a:t>
            </a:r>
          </a:p>
          <a:p>
            <a:endParaRPr lang="en-NL" dirty="0"/>
          </a:p>
          <a:p>
            <a:pPr marL="171450" indent="-171450">
              <a:buFontTx/>
              <a:buChar char="-"/>
            </a:pPr>
            <a:r>
              <a:rPr lang="en-NL" dirty="0"/>
              <a:t>Recent assignment</a:t>
            </a:r>
          </a:p>
          <a:p>
            <a:pPr marL="171450" indent="-171450">
              <a:buFontTx/>
              <a:buChar char="-"/>
            </a:pPr>
            <a:r>
              <a:rPr lang="en-NL" dirty="0"/>
              <a:t>Large business critical system, millions messages a day</a:t>
            </a:r>
          </a:p>
          <a:p>
            <a:pPr marL="171450" indent="-171450">
              <a:buFontTx/>
              <a:buChar char="-"/>
            </a:pPr>
            <a:r>
              <a:rPr lang="en-NL" dirty="0"/>
              <a:t>Effectively a pipeline ; chain of java services with oracle involved</a:t>
            </a:r>
          </a:p>
          <a:p>
            <a:pPr marL="171450" indent="-171450">
              <a:buFontTx/>
              <a:buChar char="-"/>
            </a:pPr>
            <a:r>
              <a:rPr lang="en-NL" dirty="0"/>
              <a:t>This system h</a:t>
            </a:r>
            <a:r>
              <a:rPr lang="en-GB" dirty="0"/>
              <a:t>ad</a:t>
            </a:r>
            <a:r>
              <a:rPr lang="en-NL" dirty="0"/>
              <a:t> N teams, my team one of them</a:t>
            </a:r>
          </a:p>
          <a:p>
            <a:pPr marL="171450" indent="-171450">
              <a:buFontTx/>
              <a:buChar char="-"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L</a:t>
            </a:r>
            <a:r>
              <a:rPr lang="en-NL" b="1" dirty="0"/>
              <a:t>egacy system ; pain points which made it hard to migrate</a:t>
            </a:r>
          </a:p>
          <a:p>
            <a:endParaRPr lang="en-NL" dirty="0"/>
          </a:p>
          <a:p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Team moving legacy system to eda system</a:t>
            </a:r>
          </a:p>
          <a:p>
            <a:endParaRPr lang="en-NL" dirty="0"/>
          </a:p>
          <a:p>
            <a:r>
              <a:rPr lang="en-NL" dirty="0"/>
              <a:t>Migration challenges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Business domain logic not easily found [sherlock]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NL" dirty="0"/>
              <a:t>pread out across different layers ; invariants / logic (controller, service, data, db constraints), technically tangled [tapes]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NL" dirty="0"/>
              <a:t>usines concepts implicit (4 boolean flags to represent different offer types) [screen]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Test scope (business logic sometimes only proven with broad level test) [caliper]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OPEX questions (time to trace business understanding and provide answers) [operational wheels]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Team understanding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830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861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NL" b="1" dirty="0"/>
              <a:t>Codebase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Architecture evident packaging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L" dirty="0"/>
              <a:t>Domain stands 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L" dirty="0"/>
              <a:t>Ports &amp; adapters layer = package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L" dirty="0"/>
              <a:t>Adapters partitioned by ‘integration domain’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Persistence ignorant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L" dirty="0"/>
              <a:t>Optimistic locking – Exceptions propagate to caller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Tx demarcation as technical ‘composition’ concern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NL" b="1" dirty="0"/>
              <a:t>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Functional (domain)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Extensive testing of domain logic behavior / invariants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Adapter integration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  Send message over protocol, proof domain activated as expected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  This covers external –to domain message format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End to end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  ‘Fakes’ to represent external dependencies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  Proves application service components are properly wired and functional</a:t>
            </a:r>
          </a:p>
          <a:p>
            <a:endParaRPr lang="en-NL" dirty="0"/>
          </a:p>
          <a:p>
            <a:r>
              <a:rPr lang="en-NL" b="1" dirty="0"/>
              <a:t>Implementation alternatives</a:t>
            </a:r>
          </a:p>
          <a:p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22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focus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Capture business intent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Isolate business invariants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L" dirty="0"/>
              <a:t>Capture understanding</a:t>
            </a:r>
          </a:p>
          <a:p>
            <a:endParaRPr lang="en-US" dirty="0"/>
          </a:p>
          <a:p>
            <a:r>
              <a:rPr lang="en-US" dirty="0"/>
              <a:t>Architecturally evident codebase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L" dirty="0"/>
              <a:t>Maintainability ; FEELING AT HOME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L" dirty="0"/>
              <a:t>Application use cases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Invariants and constraints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Messages sent and received</a:t>
            </a:r>
          </a:p>
          <a:p>
            <a:pPr marL="171450" indent="-171450">
              <a:buFontTx/>
              <a:buChar char="-"/>
            </a:pPr>
            <a:r>
              <a:rPr lang="en-NL" dirty="0"/>
              <a:t>Patterns</a:t>
            </a:r>
          </a:p>
          <a:p>
            <a:pPr marL="171450" indent="-171450">
              <a:buFontTx/>
              <a:buChar char="-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9327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* Depending 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9270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focus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Capture business intent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Isolate business invariants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L" dirty="0"/>
              <a:t>Capture understanding</a:t>
            </a:r>
          </a:p>
          <a:p>
            <a:endParaRPr lang="en-US" dirty="0"/>
          </a:p>
          <a:p>
            <a:r>
              <a:rPr lang="en-US" dirty="0"/>
              <a:t>Architecturally evident codebase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L" dirty="0"/>
              <a:t>Maintainability ; FEELING AT HOME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L" dirty="0"/>
              <a:t>Application use cases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Invariants and constraints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Messages sent and received</a:t>
            </a:r>
          </a:p>
          <a:p>
            <a:pPr marL="171450" indent="-171450">
              <a:buFontTx/>
              <a:buChar char="-"/>
            </a:pPr>
            <a:r>
              <a:rPr lang="en-NL" dirty="0"/>
              <a:t>Patterns</a:t>
            </a:r>
          </a:p>
          <a:p>
            <a:pPr marL="171450" indent="-171450">
              <a:buFontTx/>
              <a:buChar char="-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0581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focus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Capture business intent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Isolate business invariants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L" dirty="0"/>
              <a:t>Capture understanding</a:t>
            </a:r>
          </a:p>
          <a:p>
            <a:endParaRPr lang="en-US" dirty="0"/>
          </a:p>
          <a:p>
            <a:r>
              <a:rPr lang="en-US" dirty="0"/>
              <a:t>Architecturally evident codebase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L" dirty="0"/>
              <a:t>Maintainability ; FEELING AT HOME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L" dirty="0"/>
              <a:t>Application use cases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Invariants and constraints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Messages sent and received</a:t>
            </a:r>
          </a:p>
          <a:p>
            <a:pPr marL="171450" indent="-171450">
              <a:buFontTx/>
              <a:buChar char="-"/>
            </a:pPr>
            <a:r>
              <a:rPr lang="en-NL" dirty="0"/>
              <a:t>Patterns</a:t>
            </a:r>
          </a:p>
          <a:p>
            <a:pPr marL="171450" indent="-171450">
              <a:buFontTx/>
              <a:buChar char="-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34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b="1" dirty="0"/>
              <a:t>Why am I telling you all of this?</a:t>
            </a:r>
          </a:p>
          <a:p>
            <a:endParaRPr lang="en-US" dirty="0"/>
          </a:p>
          <a:p>
            <a:r>
              <a:rPr lang="en-NL" dirty="0"/>
              <a:t>THE TEAM WAS AT A CROSSROADS</a:t>
            </a:r>
            <a:br>
              <a:rPr lang="en-NL" dirty="0"/>
            </a:b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8883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b="1" dirty="0"/>
              <a:t>Why this talk?</a:t>
            </a:r>
          </a:p>
          <a:p>
            <a:endParaRPr lang="en-NL" dirty="0"/>
          </a:p>
          <a:p>
            <a:r>
              <a:rPr lang="en-NL" dirty="0"/>
              <a:t>Applied ports and adapters in recent gig</a:t>
            </a:r>
          </a:p>
          <a:p>
            <a:r>
              <a:rPr lang="en-NL" dirty="0"/>
              <a:t>Team found it useful</a:t>
            </a:r>
          </a:p>
          <a:p>
            <a:r>
              <a:rPr lang="en-NL" dirty="0"/>
              <a:t>Share experiences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6078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052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3497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b="1" dirty="0"/>
              <a:t>Team challenges with our application services</a:t>
            </a:r>
          </a:p>
          <a:p>
            <a:endParaRPr lang="en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Spread biz logic ; </a:t>
            </a:r>
            <a:r>
              <a:rPr lang="en-GB" dirty="0" err="1"/>
              <a:t>sproc</a:t>
            </a:r>
            <a:r>
              <a:rPr lang="en-GB" dirty="0"/>
              <a:t>, web, service, dal ; decision paths (policy), conditionals, invariants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Implicit business concepts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</a:t>
            </a:r>
            <a:r>
              <a:rPr lang="en-NL" dirty="0"/>
              <a:t>ade us look into an appropriate approach for our context</a:t>
            </a:r>
          </a:p>
          <a:p>
            <a:pPr lvl="0"/>
            <a:r>
              <a:rPr lang="en-NL" dirty="0"/>
              <a:t>Little experience DDD concepts and practices</a:t>
            </a:r>
          </a:p>
          <a:p>
            <a:pPr lvl="0"/>
            <a:r>
              <a:rPr lang="en-NL" dirty="0"/>
              <a:t>New joiners inbound</a:t>
            </a:r>
          </a:p>
          <a:p>
            <a:pPr lvl="0"/>
            <a:r>
              <a:rPr lang="en-NL" dirty="0"/>
              <a:t>Familiar with Java, switching Kotlin</a:t>
            </a:r>
          </a:p>
          <a:p>
            <a:pPr lvl="0"/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586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b="1" dirty="0"/>
              <a:t>Why am I telling you all of this?</a:t>
            </a:r>
          </a:p>
          <a:p>
            <a:endParaRPr lang="en-US" dirty="0"/>
          </a:p>
          <a:p>
            <a:r>
              <a:rPr lang="en-NL" dirty="0"/>
              <a:t>THE TEAM WAS AT A CROSSROADS</a:t>
            </a:r>
            <a:br>
              <a:rPr lang="en-NL" dirty="0"/>
            </a:br>
            <a:endParaRPr lang="en-NL" dirty="0"/>
          </a:p>
          <a:p>
            <a:r>
              <a:rPr lang="en-NL" dirty="0"/>
              <a:t>MAYBE YOU HAVE SIMILAR QUESTIONS:</a:t>
            </a:r>
          </a:p>
          <a:p>
            <a:endParaRPr lang="en-NL" dirty="0"/>
          </a:p>
          <a:p>
            <a:pPr marL="171450" indent="-171450">
              <a:buFontTx/>
              <a:buChar char="-"/>
            </a:pPr>
            <a:r>
              <a:rPr lang="en-NL" dirty="0"/>
              <a:t>Did we manage / how did we put your application business domain front and center? (conceptually)</a:t>
            </a:r>
          </a:p>
          <a:p>
            <a:pPr marL="171450" indent="-171450">
              <a:buFontTx/>
              <a:buChar char="-"/>
            </a:pPr>
            <a:r>
              <a:rPr lang="en-NL" dirty="0"/>
              <a:t>YOUR CONTEXT - In an approachable way (little, no experience with ddd concepts and practices)</a:t>
            </a:r>
          </a:p>
          <a:p>
            <a:pPr marL="171450" indent="-171450">
              <a:buFontTx/>
              <a:buChar char="-"/>
            </a:pPr>
            <a:r>
              <a:rPr lang="en-NL" dirty="0"/>
              <a:t>What does it look like? </a:t>
            </a:r>
            <a:r>
              <a:rPr lang="en-GB" dirty="0"/>
              <a:t>C</a:t>
            </a:r>
            <a:r>
              <a:rPr lang="en-NL" dirty="0"/>
              <a:t>oncretely</a:t>
            </a:r>
          </a:p>
          <a:p>
            <a:pPr marL="171450" indent="-171450">
              <a:buFontTx/>
              <a:buChar char="-"/>
            </a:pPr>
            <a:endParaRPr lang="en-NL" dirty="0"/>
          </a:p>
          <a:p>
            <a:endParaRPr lang="en-NL" dirty="0"/>
          </a:p>
          <a:p>
            <a:pPr marL="171450" indent="-171450">
              <a:buFontTx/>
              <a:buChar char="-"/>
            </a:pPr>
            <a:r>
              <a:rPr lang="en-GB" dirty="0"/>
              <a:t>W</a:t>
            </a:r>
            <a:r>
              <a:rPr lang="en-NL" dirty="0"/>
              <a:t>hat approach is appropriate for our context</a:t>
            </a:r>
          </a:p>
          <a:p>
            <a:pPr marL="171450" indent="-171450">
              <a:buFontTx/>
              <a:buChar char="-"/>
            </a:pPr>
            <a:r>
              <a:rPr lang="en-NL" dirty="0"/>
              <a:t>At team level, little to no experience DDD concepts (evans) and practices</a:t>
            </a:r>
          </a:p>
          <a:p>
            <a:pPr marL="171450" indent="-171450">
              <a:buFontTx/>
              <a:buChar char="-"/>
            </a:pPr>
            <a:r>
              <a:rPr lang="en-NL" dirty="0"/>
              <a:t>New joiners inbound</a:t>
            </a:r>
          </a:p>
          <a:p>
            <a:pPr marL="171450" indent="-171450">
              <a:buFontTx/>
              <a:buChar char="-"/>
            </a:pPr>
            <a:r>
              <a:rPr lang="en-NL" dirty="0"/>
              <a:t>Familiar with Java, switching Kotlin</a:t>
            </a:r>
          </a:p>
          <a:p>
            <a:endParaRPr lang="en-NL" dirty="0"/>
          </a:p>
          <a:p>
            <a:r>
              <a:rPr lang="en-NL" dirty="0"/>
              <a:t>Simplify our future?</a:t>
            </a:r>
          </a:p>
          <a:p>
            <a:endParaRPr lang="en-NL" dirty="0"/>
          </a:p>
          <a:p>
            <a:r>
              <a:rPr lang="en-NL" dirty="0"/>
              <a:t>Where we want to be:</a:t>
            </a:r>
          </a:p>
          <a:p>
            <a:r>
              <a:rPr lang="en-GB" dirty="0"/>
              <a:t>Techno: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Codebase: feel at home ; know where to look for domain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lvl="0"/>
            <a:endParaRPr lang="en-NL" dirty="0"/>
          </a:p>
          <a:p>
            <a:pPr lvl="0"/>
            <a:r>
              <a:rPr lang="en-NL" dirty="0"/>
              <a:t>---</a:t>
            </a:r>
          </a:p>
          <a:p>
            <a:pPr lvl="0"/>
            <a:endParaRPr lang="en-NL" dirty="0"/>
          </a:p>
          <a:p>
            <a:r>
              <a:rPr lang="en-NL" dirty="0"/>
              <a:t>A ‘compass’ / guidelines to guide new development into the pit of success?</a:t>
            </a:r>
          </a:p>
          <a:p>
            <a:pPr lvl="0"/>
            <a:r>
              <a:rPr lang="en-NL" dirty="0"/>
              <a:t>A focus on the application (problem) domain</a:t>
            </a:r>
          </a:p>
          <a:p>
            <a:pPr lvl="0"/>
            <a:r>
              <a:rPr lang="en-NL" dirty="0"/>
              <a:t>Easily testable</a:t>
            </a:r>
          </a:p>
          <a:p>
            <a:pPr lvl="0"/>
            <a:r>
              <a:rPr lang="en-NL" dirty="0"/>
              <a:t>Flexible in the face of change</a:t>
            </a:r>
          </a:p>
          <a:p>
            <a:pPr lvl="0"/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24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b="1" dirty="0"/>
              <a:t>Why am I telling you all of this?</a:t>
            </a:r>
          </a:p>
          <a:p>
            <a:endParaRPr lang="en-US" dirty="0"/>
          </a:p>
          <a:p>
            <a:r>
              <a:rPr lang="en-NL" dirty="0"/>
              <a:t>THE TEAM WAS AT A CROSSROADS</a:t>
            </a:r>
            <a:br>
              <a:rPr lang="en-NL" dirty="0"/>
            </a:br>
            <a:endParaRPr lang="en-NL" dirty="0"/>
          </a:p>
          <a:p>
            <a:r>
              <a:rPr lang="en-NL" dirty="0"/>
              <a:t>Maybe you are too</a:t>
            </a:r>
          </a:p>
          <a:p>
            <a:endParaRPr lang="en-NL" dirty="0"/>
          </a:p>
          <a:p>
            <a:endParaRPr lang="en-NL" dirty="0"/>
          </a:p>
          <a:p>
            <a:pPr marL="171450" indent="-171450">
              <a:buFontTx/>
              <a:buChar char="-"/>
            </a:pPr>
            <a:r>
              <a:rPr lang="en-GB" dirty="0"/>
              <a:t>W</a:t>
            </a:r>
            <a:r>
              <a:rPr lang="en-NL" dirty="0"/>
              <a:t>hat approach is appropriate for our context</a:t>
            </a:r>
          </a:p>
          <a:p>
            <a:pPr marL="171450" indent="-171450">
              <a:buFontTx/>
              <a:buChar char="-"/>
            </a:pPr>
            <a:r>
              <a:rPr lang="en-NL" dirty="0"/>
              <a:t>At team level, little to no experience DDD concepts (evans) and practices</a:t>
            </a:r>
          </a:p>
          <a:p>
            <a:pPr marL="171450" indent="-171450">
              <a:buFontTx/>
              <a:buChar char="-"/>
            </a:pPr>
            <a:r>
              <a:rPr lang="en-NL" dirty="0"/>
              <a:t>New joiners inbound</a:t>
            </a:r>
          </a:p>
          <a:p>
            <a:pPr marL="171450" indent="-171450">
              <a:buFontTx/>
              <a:buChar char="-"/>
            </a:pPr>
            <a:r>
              <a:rPr lang="en-NL" dirty="0"/>
              <a:t>Familiar with Java, switching Kotlin</a:t>
            </a:r>
          </a:p>
          <a:p>
            <a:endParaRPr lang="en-NL" dirty="0"/>
          </a:p>
          <a:p>
            <a:r>
              <a:rPr lang="en-NL" dirty="0"/>
              <a:t>Where we want to be:</a:t>
            </a:r>
          </a:p>
          <a:p>
            <a:r>
              <a:rPr lang="en-GB" dirty="0"/>
              <a:t>Techno: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Codebase: feel at home ; know where to look for domain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lvl="0"/>
            <a:r>
              <a:rPr lang="en-NL" dirty="0"/>
              <a:t>---</a:t>
            </a:r>
          </a:p>
          <a:p>
            <a:pPr lvl="0"/>
            <a:endParaRPr lang="en-NL" dirty="0"/>
          </a:p>
          <a:p>
            <a:r>
              <a:rPr lang="en-NL" dirty="0"/>
              <a:t>A ‘compass’ / guidelines to guide new development into the pit of success?</a:t>
            </a:r>
          </a:p>
          <a:p>
            <a:pPr lvl="0"/>
            <a:r>
              <a:rPr lang="en-NL" dirty="0"/>
              <a:t>A focus on the application (problem) domain</a:t>
            </a:r>
          </a:p>
          <a:p>
            <a:pPr lvl="0"/>
            <a:r>
              <a:rPr lang="en-NL" dirty="0"/>
              <a:t>Easily testable</a:t>
            </a:r>
          </a:p>
          <a:p>
            <a:pPr lvl="0"/>
            <a:r>
              <a:rPr lang="en-NL" dirty="0"/>
              <a:t>Flexible in the face of change</a:t>
            </a:r>
          </a:p>
          <a:p>
            <a:pPr lvl="0"/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7233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Boundary around application domain</a:t>
            </a:r>
          </a:p>
          <a:p>
            <a:pPr lvl="0"/>
            <a:r>
              <a:rPr lang="en-NL" dirty="0"/>
              <a:t>Higher level of abstraction</a:t>
            </a:r>
          </a:p>
          <a:p>
            <a:pPr lvl="0"/>
            <a:r>
              <a:rPr lang="en-NL" dirty="0"/>
              <a:t>Separate business from technical concerns (what from how)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33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onceptual interface</a:t>
            </a:r>
          </a:p>
          <a:p>
            <a:endParaRPr lang="en-NL" dirty="0"/>
          </a:p>
          <a:p>
            <a:r>
              <a:rPr lang="en-NL" dirty="0"/>
              <a:t>Can 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 domain fa</a:t>
            </a:r>
            <a:r>
              <a:rPr lang="en-GB" dirty="0" err="1"/>
              <a:t>ç</a:t>
            </a:r>
            <a:r>
              <a:rPr lang="en-NL" dirty="0"/>
              <a:t>ade interface 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 set of more narrow use case interfaces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NL" dirty="0"/>
              <a:t> set of command / query messages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 distinction can be made between Inbound (driving)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808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NL" dirty="0"/>
              <a:t>Facilitates interaction with domain from the outside</a:t>
            </a:r>
          </a:p>
          <a:p>
            <a:pPr lvl="0"/>
            <a:r>
              <a:rPr lang="en-NL" dirty="0"/>
              <a:t>About: What</a:t>
            </a:r>
          </a:p>
          <a:p>
            <a:pPr lvl="0"/>
            <a:r>
              <a:rPr lang="en-NL" dirty="0"/>
              <a:t>Concrete: interfaces defined by the domain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702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867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DB9-903F-F449-8B76-D0A9A28CAD0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930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5653-5B92-F996-C194-886111EE3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5EBDF-4636-617B-DC68-D9C90EEC0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9B7D-62CD-EBFB-89B7-77B87933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A040-C4B5-314E-80AD-A97B133FAA22}" type="datetime1">
              <a:rPr lang="en-US" smtClean="0"/>
              <a:t>7/12/22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E1C5E-3D28-91DE-5D10-8B42B96B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D6767-A1CE-1CC8-99D1-5578BE3D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213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FE7E-3DC9-EA70-B0B5-6198CD7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253C4-F308-B699-CF8D-FF21446E6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4BD1-CC5E-7F38-71F7-C893BB57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A5EA-AFCB-1147-84AD-A671A7BD88B1}" type="datetime1">
              <a:rPr lang="en-US" smtClean="0"/>
              <a:t>7/12/22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BAFA7-F03B-6F4E-F57C-C3B82E4F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B983-CF85-27C2-2475-146E1F38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878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74AE56-3033-E41D-128F-B9D660F77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0DA95-F51F-67CB-BB25-A3440FA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61B20-FE52-6B02-3DF7-FC6E26F98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DB0A-BD4E-DF49-9D63-74D2037D228B}" type="datetime1">
              <a:rPr lang="en-US" smtClean="0"/>
              <a:t>7/12/22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87DC4-0DF2-7407-EECB-3B752376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ACBC9-AE5B-D93F-5244-BDB23BCC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676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E8A9-55A2-7575-6DD9-8E48B616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E4CC-2040-FEAB-DBA9-6D425D6BF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9B558-6A41-7D17-AC57-BA57D636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5EEC-C726-B64B-921F-4D93A0BDB038}" type="datetime1">
              <a:rPr lang="en-US" smtClean="0"/>
              <a:t>7/12/22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F899-0AF0-C5BF-31AF-9688BBA7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92483-8926-8E01-216A-2DCCAB92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750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3433-0921-83DE-66DF-4EFE7483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DFB5F-A01A-58C1-533C-F454AB97B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F7C3D-2599-2FF2-221F-EA81CF26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0AA-B2AA-0944-9C32-883F0614835D}" type="datetime1">
              <a:rPr lang="en-US" smtClean="0"/>
              <a:t>7/12/22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4C28A-A7CD-3E4D-8CCC-684BCB49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AACD4-A928-1EE7-5DED-F14EA4F9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313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66BC-1258-2A7B-86A8-0CED7CC1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D7990-2B5F-4373-38B5-4362D314B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0C385-4A58-31E3-4204-7FB86BAD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41B10-08EC-5B11-65D2-BFA46265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DB77-E7F0-7F4D-ACC1-D312CE5788FF}" type="datetime1">
              <a:rPr lang="en-US" smtClean="0"/>
              <a:t>7/12/22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E94EB-1A22-39D2-05D6-C981F54B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8C259-CE6D-3793-7160-40EB0CAD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744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462E-A4F4-FAF5-8CF3-C4CCD29A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92853-7B1E-80DA-D3EA-7C608AC97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C933F-EFDB-E75A-53F0-430123F96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63BDB-9BA1-B00F-C003-E531B1FDE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E40C0-C2CF-8EF8-13E9-6EBEC902F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5ED5E-64DD-BE6F-FB39-D3C60CAD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E2CB-682F-EE47-9628-613B4AF47F4F}" type="datetime1">
              <a:rPr lang="en-US" smtClean="0"/>
              <a:t>7/12/22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F452E9-7739-D5D2-F3A4-490D63AE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34A46-1F04-89B6-9FFC-C2257576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580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5C1F-34DF-EDC2-119B-401707EA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5069B-156E-0288-8AC9-2E8F5554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6D8-6F4E-0A4F-A4C1-20CB3B400C66}" type="datetime1">
              <a:rPr lang="en-US" smtClean="0"/>
              <a:t>7/12/22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83F56-A3E3-4FFF-D75B-2FD711B70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E7930-E500-6FB3-AE65-E3A44D19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547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D368A-7F4B-E127-7AA8-7B2C2372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09D3-C03D-B642-B5AF-D06AA84F5AD2}" type="datetime1">
              <a:rPr lang="en-US" smtClean="0"/>
              <a:t>7/12/22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9DF84-7476-5A71-833F-4FBDDEDD5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703CD-B841-552E-1DA2-DCE36FB1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201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3149-BDB4-1CC2-393F-64C3BC97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2150-E15E-6C52-EA82-AE2B0BDF4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C01CF-DD89-79AC-93AE-00B9259DB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F2CB3-DF7E-738C-23DD-6F91D18E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DA89-B448-9245-812F-DEB7DF33B325}" type="datetime1">
              <a:rPr lang="en-US" smtClean="0"/>
              <a:t>7/12/22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0D0FD-2F4C-9E5B-C961-A0C30B45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70820-379D-6304-7F01-66C2E6A4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191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C2D-CE1F-4307-4E88-70926E821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65844-C9E7-1038-A76B-8F5B452AD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79048-9063-8EC0-612D-05A834DBC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0ACA9-D1FB-9426-4507-7236FD13F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B52F-AC4A-E347-94A2-7E394431B98E}" type="datetime1">
              <a:rPr lang="en-US" smtClean="0"/>
              <a:t>7/12/22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5533C-7974-0986-C43A-38825DE31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BCE76-49BA-51BA-0B4A-561ADF46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283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AB758-1522-3FCA-3A63-B560AEC0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D37C3-D8A6-9E4F-F1BE-51262E886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3C913-4613-51F3-0561-46F41B24C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8FE44-BC2D-8E43-8248-EC3622215911}" type="datetime1">
              <a:rPr lang="en-US" smtClean="0"/>
              <a:t>7/12/22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F52E-2D7C-611C-DCCC-871ECC019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3B714-437A-FB5A-86D8-520E3799C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10907-2739-0A4B-8A34-D05D71CF53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43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A183-728D-27DE-3A58-66AB620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this talk? -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602-E7E8-4492-D799-5758957B3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NL" dirty="0"/>
              <a:t>egacy system ; some pain points which made it hard to migrate</a:t>
            </a:r>
          </a:p>
          <a:p>
            <a:r>
              <a:rPr lang="en-NL" dirty="0"/>
              <a:t>How could we simplify our future live?</a:t>
            </a:r>
          </a:p>
          <a:p>
            <a:r>
              <a:rPr lang="en-GB" dirty="0"/>
              <a:t>M</a:t>
            </a:r>
            <a:r>
              <a:rPr lang="en-NL" dirty="0"/>
              <a:t>ade us look into an appropriate approach for our context</a:t>
            </a:r>
          </a:p>
          <a:p>
            <a:pPr lvl="1"/>
            <a:r>
              <a:rPr lang="en-NL" dirty="0"/>
              <a:t>Little experience DDD concepts and practices</a:t>
            </a:r>
          </a:p>
          <a:p>
            <a:pPr lvl="1"/>
            <a:r>
              <a:rPr lang="en-NL" dirty="0"/>
              <a:t>New joiners inbound</a:t>
            </a:r>
          </a:p>
          <a:p>
            <a:pPr lvl="1"/>
            <a:r>
              <a:rPr lang="en-NL" dirty="0"/>
              <a:t>Familiar with Java, switching Kotlin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EA90-AB5F-CAD7-9351-1A7C5FA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2038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B167B-A012-E8DC-3365-948BA9CA3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68" y="1344520"/>
            <a:ext cx="5181600" cy="48434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NL" sz="4800" i="1" dirty="0"/>
              <a:t>“Interface that describes the relationship between the application domain</a:t>
            </a:r>
          </a:p>
          <a:p>
            <a:pPr marL="0" indent="0" algn="ctr">
              <a:buNone/>
            </a:pPr>
            <a:r>
              <a:rPr lang="en-NL" sz="4800" i="1" dirty="0"/>
              <a:t>and its outside world,</a:t>
            </a:r>
          </a:p>
          <a:p>
            <a:pPr marL="0" indent="0" algn="ctr">
              <a:buNone/>
            </a:pPr>
            <a:r>
              <a:rPr lang="en-NL" sz="4800" i="1" dirty="0"/>
              <a:t>in its </a:t>
            </a:r>
            <a:r>
              <a:rPr lang="en-NL" sz="4800" i="1" dirty="0">
                <a:solidFill>
                  <a:schemeClr val="bg2">
                    <a:lumMod val="90000"/>
                  </a:schemeClr>
                </a:solidFill>
              </a:rPr>
              <a:t>[app domain]</a:t>
            </a:r>
            <a:r>
              <a:rPr lang="en-NL" sz="4800" i="1" dirty="0"/>
              <a:t> terminology”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57A2FB-9535-BD9F-6DE3-163A1444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11</a:t>
            </a:fld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63832-33BB-F115-ED3B-99154B7F167B}"/>
              </a:ext>
            </a:extLst>
          </p:cNvPr>
          <p:cNvSpPr txBox="1"/>
          <p:nvPr/>
        </p:nvSpPr>
        <p:spPr>
          <a:xfrm>
            <a:off x="5341434" y="345159"/>
            <a:ext cx="3811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b="1" dirty="0"/>
              <a:t>Port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DDF532-B0E3-A42A-5448-98374FF2BB50}"/>
              </a:ext>
            </a:extLst>
          </p:cNvPr>
          <p:cNvSpPr txBox="1">
            <a:spLocks/>
          </p:cNvSpPr>
          <p:nvPr/>
        </p:nvSpPr>
        <p:spPr>
          <a:xfrm>
            <a:off x="6695432" y="1669165"/>
            <a:ext cx="4914900" cy="419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NL" sz="3200" dirty="0">
                <a:cs typeface="Aharoni" panose="02010803020104030203" pitchFamily="2" charset="-79"/>
              </a:rPr>
              <a:t>Facilitates interaction with domain from the outside</a:t>
            </a:r>
          </a:p>
          <a:p>
            <a:pPr lvl="1"/>
            <a:r>
              <a:rPr lang="en-NL" sz="3200" dirty="0">
                <a:cs typeface="Aharoni" panose="02010803020104030203" pitchFamily="2" charset="-79"/>
              </a:rPr>
              <a:t>About: What</a:t>
            </a:r>
          </a:p>
          <a:p>
            <a:pPr lvl="1"/>
            <a:r>
              <a:rPr lang="en-NL" sz="3200" dirty="0">
                <a:cs typeface="Aharoni" panose="02010803020104030203" pitchFamily="2" charset="-79"/>
              </a:rPr>
              <a:t>Concrete: interfaces defined by the domain</a:t>
            </a:r>
          </a:p>
          <a:p>
            <a:pPr lvl="1"/>
            <a:endParaRPr lang="en-NL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29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6A9F2-CBE1-E48D-014C-3D5EBB21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12</a:t>
            </a:fld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95A2D3-0191-4635-F37F-FCD7C61AF234}"/>
              </a:ext>
            </a:extLst>
          </p:cNvPr>
          <p:cNvSpPr/>
          <p:nvPr/>
        </p:nvSpPr>
        <p:spPr>
          <a:xfrm>
            <a:off x="4530647" y="2837984"/>
            <a:ext cx="1393903" cy="1393903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CEE0D8-41F7-EEBE-AA9B-5147B8956330}"/>
              </a:ext>
            </a:extLst>
          </p:cNvPr>
          <p:cNvSpPr txBox="1"/>
          <p:nvPr/>
        </p:nvSpPr>
        <p:spPr>
          <a:xfrm>
            <a:off x="9145760" y="5987018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NL" dirty="0">
                <a:solidFill>
                  <a:schemeClr val="bg1">
                    <a:lumMod val="95000"/>
                  </a:schemeClr>
                </a:solidFill>
              </a:rPr>
              <a:t>ource: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GOOS</a:t>
            </a:r>
            <a:endParaRPr lang="en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Doughnut 8">
            <a:extLst>
              <a:ext uri="{FF2B5EF4-FFF2-40B4-BE49-F238E27FC236}">
                <a16:creationId xmlns:a16="http://schemas.microsoft.com/office/drawing/2014/main" id="{5054F118-917C-F23A-F054-4CC9EDE04ED5}"/>
              </a:ext>
            </a:extLst>
          </p:cNvPr>
          <p:cNvSpPr/>
          <p:nvPr/>
        </p:nvSpPr>
        <p:spPr>
          <a:xfrm>
            <a:off x="3133492" y="1407841"/>
            <a:ext cx="4204011" cy="4245930"/>
          </a:xfrm>
          <a:prstGeom prst="donut">
            <a:avLst>
              <a:gd name="adj" fmla="val 3235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A1FC8-9908-83BB-06A2-A821D2E9C61F}"/>
              </a:ext>
            </a:extLst>
          </p:cNvPr>
          <p:cNvSpPr txBox="1"/>
          <p:nvPr/>
        </p:nvSpPr>
        <p:spPr>
          <a:xfrm>
            <a:off x="4288755" y="3207640"/>
            <a:ext cx="189348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L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F444B-91C5-7F7C-34CE-291334364FB5}"/>
              </a:ext>
            </a:extLst>
          </p:cNvPr>
          <p:cNvSpPr txBox="1"/>
          <p:nvPr/>
        </p:nvSpPr>
        <p:spPr>
          <a:xfrm>
            <a:off x="4288755" y="4619663"/>
            <a:ext cx="189348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L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826482D8-096F-3096-82A0-0BE537CFE84E}"/>
              </a:ext>
            </a:extLst>
          </p:cNvPr>
          <p:cNvSpPr txBox="1">
            <a:spLocks/>
          </p:cNvSpPr>
          <p:nvPr/>
        </p:nvSpPr>
        <p:spPr>
          <a:xfrm>
            <a:off x="1846148" y="252153"/>
            <a:ext cx="6762899" cy="926351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 vert="horz" lIns="91440" tIns="45720" rIns="91440" bIns="45720" rtlCol="0" anchor="ctr">
            <a:normAutofit fontScale="97500" lnSpcReduction="10000"/>
            <a:flatTx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PORTS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1AEF3-7DFF-7AB0-577E-E7E7F854D980}"/>
              </a:ext>
            </a:extLst>
          </p:cNvPr>
          <p:cNvSpPr txBox="1"/>
          <p:nvPr/>
        </p:nvSpPr>
        <p:spPr>
          <a:xfrm>
            <a:off x="7337502" y="1966934"/>
            <a:ext cx="4414024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L" sz="3600" i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facilitate interaction between application –and technical domain </a:t>
            </a:r>
            <a:r>
              <a:rPr lang="en-NL" sz="36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*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9BB9C73-32EE-3A47-EE40-E11D3576FD41}"/>
              </a:ext>
            </a:extLst>
          </p:cNvPr>
          <p:cNvSpPr/>
          <p:nvPr/>
        </p:nvSpPr>
        <p:spPr>
          <a:xfrm rot="2308173">
            <a:off x="2776107" y="2144248"/>
            <a:ext cx="2111925" cy="484632"/>
          </a:xfrm>
          <a:prstGeom prst="rightArrow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Doughnut 22">
            <a:extLst>
              <a:ext uri="{FF2B5EF4-FFF2-40B4-BE49-F238E27FC236}">
                <a16:creationId xmlns:a16="http://schemas.microsoft.com/office/drawing/2014/main" id="{43570721-88D2-E571-9E94-2122727CB83E}"/>
              </a:ext>
            </a:extLst>
          </p:cNvPr>
          <p:cNvSpPr/>
          <p:nvPr/>
        </p:nvSpPr>
        <p:spPr>
          <a:xfrm>
            <a:off x="4410604" y="2789198"/>
            <a:ext cx="1635180" cy="1499838"/>
          </a:xfrm>
          <a:prstGeom prst="donut">
            <a:avLst>
              <a:gd name="adj" fmla="val 66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8F9515D-F61B-DCF5-6C5D-D345745AF445}"/>
              </a:ext>
            </a:extLst>
          </p:cNvPr>
          <p:cNvSpPr/>
          <p:nvPr/>
        </p:nvSpPr>
        <p:spPr>
          <a:xfrm rot="2308173">
            <a:off x="5372269" y="4207103"/>
            <a:ext cx="2111925" cy="484632"/>
          </a:xfrm>
          <a:prstGeom prst="rightArrow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450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B167B-A012-E8DC-3365-948BA9CA3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5257800" cy="46720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NL" sz="4800" i="1" dirty="0"/>
          </a:p>
          <a:p>
            <a:pPr marL="0" indent="0" algn="ctr">
              <a:buNone/>
            </a:pPr>
            <a:r>
              <a:rPr lang="en-NL" sz="4800" i="1" dirty="0"/>
              <a:t>“Allows interaction through particular port using particular technology, bridging application –and technical domains”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57A2FB-9535-BD9F-6DE3-163A1444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13</a:t>
            </a:fld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63832-33BB-F115-ED3B-99154B7F167B}"/>
              </a:ext>
            </a:extLst>
          </p:cNvPr>
          <p:cNvSpPr txBox="1"/>
          <p:nvPr/>
        </p:nvSpPr>
        <p:spPr>
          <a:xfrm>
            <a:off x="5341434" y="345159"/>
            <a:ext cx="3811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b="1" dirty="0"/>
              <a:t>Adapter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0583CA-2A6B-53F5-3165-65EE4C0109BA}"/>
              </a:ext>
            </a:extLst>
          </p:cNvPr>
          <p:cNvSpPr txBox="1">
            <a:spLocks/>
          </p:cNvSpPr>
          <p:nvPr/>
        </p:nvSpPr>
        <p:spPr>
          <a:xfrm>
            <a:off x="6695432" y="1669165"/>
            <a:ext cx="4914900" cy="419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38E99-230F-915E-D780-2B1E27E5A25B}"/>
              </a:ext>
            </a:extLst>
          </p:cNvPr>
          <p:cNvSpPr txBox="1"/>
          <p:nvPr/>
        </p:nvSpPr>
        <p:spPr>
          <a:xfrm>
            <a:off x="7067550" y="2114550"/>
            <a:ext cx="4286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Bridge technical –to application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About: 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Concrete: implementations of domain ports</a:t>
            </a:r>
          </a:p>
        </p:txBody>
      </p:sp>
    </p:spTree>
    <p:extLst>
      <p:ext uri="{BB962C8B-B14F-4D97-AF65-F5344CB8AC3E}">
        <p14:creationId xmlns:p14="http://schemas.microsoft.com/office/powerpoint/2010/main" val="183885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1FDB7-E78F-ADCD-451C-7321CE84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17382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6A9F2-CBE1-E48D-014C-3D5EBB21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14</a:t>
            </a:fld>
            <a:endParaRPr lang="en-NL"/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0E78EF8C-4B95-F750-A4EA-9B6ACC4E76AF}"/>
              </a:ext>
            </a:extLst>
          </p:cNvPr>
          <p:cNvSpPr/>
          <p:nvPr/>
        </p:nvSpPr>
        <p:spPr>
          <a:xfrm>
            <a:off x="3133492" y="1407841"/>
            <a:ext cx="4204011" cy="4245930"/>
          </a:xfrm>
          <a:prstGeom prst="donut">
            <a:avLst>
              <a:gd name="adj" fmla="val 32352"/>
            </a:avLst>
          </a:prstGeom>
          <a:solidFill>
            <a:srgbClr val="FF9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B7CB0-A331-5C38-E7F3-EEAD059543A0}"/>
              </a:ext>
            </a:extLst>
          </p:cNvPr>
          <p:cNvSpPr txBox="1"/>
          <p:nvPr/>
        </p:nvSpPr>
        <p:spPr>
          <a:xfrm>
            <a:off x="9145760" y="5987018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NL" dirty="0">
                <a:solidFill>
                  <a:schemeClr val="bg1">
                    <a:lumMod val="95000"/>
                  </a:schemeClr>
                </a:solidFill>
              </a:rPr>
              <a:t>ource: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GOOS</a:t>
            </a:r>
            <a:endParaRPr lang="en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ED947B-1453-5301-C497-916DBC079C51}"/>
              </a:ext>
            </a:extLst>
          </p:cNvPr>
          <p:cNvSpPr/>
          <p:nvPr/>
        </p:nvSpPr>
        <p:spPr>
          <a:xfrm>
            <a:off x="4530647" y="2837984"/>
            <a:ext cx="1393903" cy="1393903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6EDD2E-51B7-EBD3-823D-317AA673E24D}"/>
              </a:ext>
            </a:extLst>
          </p:cNvPr>
          <p:cNvSpPr txBox="1"/>
          <p:nvPr/>
        </p:nvSpPr>
        <p:spPr>
          <a:xfrm>
            <a:off x="4288755" y="3207640"/>
            <a:ext cx="189348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L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</p:txBody>
      </p:sp>
      <p:sp>
        <p:nvSpPr>
          <p:cNvPr id="12" name="Doughnut 11">
            <a:extLst>
              <a:ext uri="{FF2B5EF4-FFF2-40B4-BE49-F238E27FC236}">
                <a16:creationId xmlns:a16="http://schemas.microsoft.com/office/drawing/2014/main" id="{2D418654-A459-D4D8-D083-174E213B75EC}"/>
              </a:ext>
            </a:extLst>
          </p:cNvPr>
          <p:cNvSpPr/>
          <p:nvPr/>
        </p:nvSpPr>
        <p:spPr>
          <a:xfrm>
            <a:off x="4410604" y="2789198"/>
            <a:ext cx="1635180" cy="1499838"/>
          </a:xfrm>
          <a:prstGeom prst="donut">
            <a:avLst>
              <a:gd name="adj" fmla="val 66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E92BCBD5-BB3F-7240-E6D4-FF1842030AD4}"/>
              </a:ext>
            </a:extLst>
          </p:cNvPr>
          <p:cNvSpPr txBox="1">
            <a:spLocks/>
          </p:cNvSpPr>
          <p:nvPr/>
        </p:nvSpPr>
        <p:spPr>
          <a:xfrm>
            <a:off x="1846148" y="252153"/>
            <a:ext cx="6762899" cy="926351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 vert="horz" lIns="91440" tIns="45720" rIns="91440" bIns="45720" rtlCol="0" anchor="ctr">
            <a:normAutofit fontScale="97500" lnSpcReduction="10000"/>
            <a:flatTx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ADAPTERS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C9C984-A05A-F656-891D-8154827AE038}"/>
              </a:ext>
            </a:extLst>
          </p:cNvPr>
          <p:cNvSpPr txBox="1"/>
          <p:nvPr/>
        </p:nvSpPr>
        <p:spPr>
          <a:xfrm>
            <a:off x="4288755" y="4619663"/>
            <a:ext cx="189348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L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99B07-D3D9-3DA0-B5D5-C9B23007223F}"/>
              </a:ext>
            </a:extLst>
          </p:cNvPr>
          <p:cNvSpPr txBox="1"/>
          <p:nvPr/>
        </p:nvSpPr>
        <p:spPr>
          <a:xfrm>
            <a:off x="7337502" y="1966934"/>
            <a:ext cx="4414024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600" i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adapts external stimuli into application domain and vice versa</a:t>
            </a:r>
            <a:endParaRPr lang="en-NL" sz="3600" i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F313E7-0B37-84B8-415B-24F6A0030794}"/>
                  </a:ext>
                </a:extLst>
              </p14:cNvPr>
              <p14:cNvContentPartPr/>
              <p14:nvPr/>
            </p14:nvContentPartPr>
            <p14:xfrm>
              <a:off x="5197350" y="1459170"/>
              <a:ext cx="91440" cy="1348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F313E7-0B37-84B8-415B-24F6A00307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3710" y="1351530"/>
                <a:ext cx="199080" cy="15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1348E4-E6FF-7C14-B7C0-374A3AB3DA40}"/>
                  </a:ext>
                </a:extLst>
              </p14:cNvPr>
              <p14:cNvContentPartPr/>
              <p14:nvPr/>
            </p14:nvContentPartPr>
            <p14:xfrm>
              <a:off x="3072270" y="2978730"/>
              <a:ext cx="1334520" cy="29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1348E4-E6FF-7C14-B7C0-374A3AB3DA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8630" y="2871090"/>
                <a:ext cx="14421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E8CF41-C77E-AEC0-5FFE-7E00456AB80F}"/>
                  </a:ext>
                </a:extLst>
              </p14:cNvPr>
              <p14:cNvContentPartPr/>
              <p14:nvPr/>
            </p14:nvContentPartPr>
            <p14:xfrm>
              <a:off x="4035990" y="4209930"/>
              <a:ext cx="732960" cy="1011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E8CF41-C77E-AEC0-5FFE-7E00456AB8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2350" y="4101930"/>
                <a:ext cx="84060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B07BDC8-D680-FFF5-04DA-35577E41D4F4}"/>
                  </a:ext>
                </a:extLst>
              </p14:cNvPr>
              <p14:cNvContentPartPr/>
              <p14:nvPr/>
            </p14:nvContentPartPr>
            <p14:xfrm>
              <a:off x="5718630" y="4156650"/>
              <a:ext cx="752760" cy="105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B07BDC8-D680-FFF5-04DA-35577E41D4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4990" y="4049010"/>
                <a:ext cx="86040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263977A-B737-151A-45CB-0432F22DC4B2}"/>
                  </a:ext>
                </a:extLst>
              </p14:cNvPr>
              <p14:cNvContentPartPr/>
              <p14:nvPr/>
            </p14:nvContentPartPr>
            <p14:xfrm>
              <a:off x="6024270" y="2925450"/>
              <a:ext cx="1232280" cy="404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263977A-B737-151A-45CB-0432F22DC4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0270" y="2817450"/>
                <a:ext cx="1339920" cy="62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652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DDAAC2-567F-8894-1E69-3D495189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17382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6A9F2-CBE1-E48D-014C-3D5EBB21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15</a:t>
            </a:fld>
            <a:endParaRPr lang="en-NL"/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0E78EF8C-4B95-F750-A4EA-9B6ACC4E76AF}"/>
              </a:ext>
            </a:extLst>
          </p:cNvPr>
          <p:cNvSpPr/>
          <p:nvPr/>
        </p:nvSpPr>
        <p:spPr>
          <a:xfrm>
            <a:off x="3133492" y="1407841"/>
            <a:ext cx="4204011" cy="4245930"/>
          </a:xfrm>
          <a:prstGeom prst="donut">
            <a:avLst>
              <a:gd name="adj" fmla="val 32352"/>
            </a:avLst>
          </a:prstGeom>
          <a:solidFill>
            <a:srgbClr val="FF9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0A8D5-4500-156F-BB33-267F06E032C4}"/>
              </a:ext>
            </a:extLst>
          </p:cNvPr>
          <p:cNvSpPr txBox="1"/>
          <p:nvPr/>
        </p:nvSpPr>
        <p:spPr>
          <a:xfrm>
            <a:off x="9145760" y="5987018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NL" dirty="0">
                <a:solidFill>
                  <a:schemeClr val="bg1">
                    <a:lumMod val="95000"/>
                  </a:schemeClr>
                </a:solidFill>
              </a:rPr>
              <a:t>ource: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GOOS</a:t>
            </a:r>
            <a:endParaRPr lang="en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EA865F4-714E-1AB7-583D-E56179912FDF}"/>
              </a:ext>
            </a:extLst>
          </p:cNvPr>
          <p:cNvSpPr txBox="1">
            <a:spLocks/>
          </p:cNvSpPr>
          <p:nvPr/>
        </p:nvSpPr>
        <p:spPr>
          <a:xfrm>
            <a:off x="1854047" y="252153"/>
            <a:ext cx="6762899" cy="926351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 vert="horz" lIns="91440" tIns="45720" rIns="91440" bIns="45720" rtlCol="0" anchor="ctr">
            <a:normAutofit fontScale="90000"/>
            <a:flatTx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PORTS &amp; ADAPTERS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3AD6C-0A85-7F14-F674-B656140FD4A7}"/>
              </a:ext>
            </a:extLst>
          </p:cNvPr>
          <p:cNvSpPr/>
          <p:nvPr/>
        </p:nvSpPr>
        <p:spPr>
          <a:xfrm>
            <a:off x="4530647" y="2837984"/>
            <a:ext cx="1393903" cy="1393903"/>
          </a:xfrm>
          <a:prstGeom prst="ellipse">
            <a:avLst/>
          </a:prstGeom>
          <a:solidFill>
            <a:srgbClr val="00FA00">
              <a:alpha val="5682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5BBF8217-EB2C-461D-3382-76FFA400ED84}"/>
              </a:ext>
            </a:extLst>
          </p:cNvPr>
          <p:cNvSpPr/>
          <p:nvPr/>
        </p:nvSpPr>
        <p:spPr>
          <a:xfrm>
            <a:off x="4410604" y="2789198"/>
            <a:ext cx="1635180" cy="1499838"/>
          </a:xfrm>
          <a:prstGeom prst="donut">
            <a:avLst>
              <a:gd name="adj" fmla="val 66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692C87-D83F-45D1-0D62-6A69CCBBA8DF}"/>
              </a:ext>
            </a:extLst>
          </p:cNvPr>
          <p:cNvSpPr txBox="1"/>
          <p:nvPr/>
        </p:nvSpPr>
        <p:spPr>
          <a:xfrm>
            <a:off x="7457546" y="1923563"/>
            <a:ext cx="4414024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600" i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imagine a system as a network of these adapted domains</a:t>
            </a:r>
            <a:endParaRPr lang="en-NL" sz="3600" i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0F2214-8524-B000-9F41-CD5943A479DD}"/>
                  </a:ext>
                </a:extLst>
              </p14:cNvPr>
              <p14:cNvContentPartPr/>
              <p14:nvPr/>
            </p14:nvContentPartPr>
            <p14:xfrm>
              <a:off x="3240030" y="2978370"/>
              <a:ext cx="1242360" cy="324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0F2214-8524-B000-9F41-CD5943A47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6390" y="2870730"/>
                <a:ext cx="13500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8A44D7-CDC1-A5FC-1F82-991BCD76AF88}"/>
                  </a:ext>
                </a:extLst>
              </p14:cNvPr>
              <p14:cNvContentPartPr/>
              <p14:nvPr/>
            </p14:nvContentPartPr>
            <p14:xfrm>
              <a:off x="5234430" y="1436490"/>
              <a:ext cx="48240" cy="127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8A44D7-CDC1-A5FC-1F82-991BCD76AF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0430" y="1328490"/>
                <a:ext cx="155880" cy="14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681224-20AD-5C4C-EA38-3A448D220F8F}"/>
                  </a:ext>
                </a:extLst>
              </p14:cNvPr>
              <p14:cNvContentPartPr/>
              <p14:nvPr/>
            </p14:nvContentPartPr>
            <p14:xfrm>
              <a:off x="6004110" y="2923650"/>
              <a:ext cx="1249560" cy="35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681224-20AD-5C4C-EA38-3A448D220F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50110" y="2816010"/>
                <a:ext cx="135720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BE83BA-3811-45F3-FB3D-071451F88912}"/>
                  </a:ext>
                </a:extLst>
              </p14:cNvPr>
              <p14:cNvContentPartPr/>
              <p14:nvPr/>
            </p14:nvContentPartPr>
            <p14:xfrm>
              <a:off x="5641590" y="4205610"/>
              <a:ext cx="827640" cy="1069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BE83BA-3811-45F3-FB3D-071451F889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7950" y="4097970"/>
                <a:ext cx="935280" cy="12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37A363F-1ACD-2C71-5CC5-37EE06AE0C26}"/>
                  </a:ext>
                </a:extLst>
              </p14:cNvPr>
              <p14:cNvContentPartPr/>
              <p14:nvPr/>
            </p14:nvContentPartPr>
            <p14:xfrm>
              <a:off x="3958950" y="4142250"/>
              <a:ext cx="841320" cy="1097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37A363F-1ACD-2C71-5CC5-37EE06AE0C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4950" y="4034250"/>
                <a:ext cx="948960" cy="131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18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CB1E4-1ACA-89F6-AEF7-8CBEBDDE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16</a:t>
            </a:fld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46D-F936-386E-2513-59F1E958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43" y="-5702"/>
            <a:ext cx="8317957" cy="6879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C51E55-5ABA-9BCD-996B-690327386FFD}"/>
              </a:ext>
            </a:extLst>
          </p:cNvPr>
          <p:cNvSpPr txBox="1"/>
          <p:nvPr/>
        </p:nvSpPr>
        <p:spPr>
          <a:xfrm>
            <a:off x="10428325" y="5802352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ource: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GOOS</a:t>
            </a:r>
            <a:endParaRPr lang="en-N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A1B036-EC41-095B-3210-2C66E5730A31}"/>
              </a:ext>
            </a:extLst>
          </p:cNvPr>
          <p:cNvSpPr/>
          <p:nvPr/>
        </p:nvSpPr>
        <p:spPr>
          <a:xfrm>
            <a:off x="4856547" y="266184"/>
            <a:ext cx="2362200" cy="5905500"/>
          </a:xfrm>
          <a:prstGeom prst="roundRect">
            <a:avLst/>
          </a:prstGeom>
          <a:solidFill>
            <a:srgbClr val="00FA00">
              <a:alpha val="70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DD588D7-FECF-19C8-7157-F046864AD4BF}"/>
              </a:ext>
            </a:extLst>
          </p:cNvPr>
          <p:cNvSpPr/>
          <p:nvPr/>
        </p:nvSpPr>
        <p:spPr>
          <a:xfrm>
            <a:off x="7302922" y="266184"/>
            <a:ext cx="3041228" cy="5905500"/>
          </a:xfrm>
          <a:prstGeom prst="roundRect">
            <a:avLst/>
          </a:prstGeom>
          <a:solidFill>
            <a:srgbClr val="FF9300">
              <a:alpha val="123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065A77-A65A-C756-6A0D-9B98653C2A24}"/>
              </a:ext>
            </a:extLst>
          </p:cNvPr>
          <p:cNvSpPr/>
          <p:nvPr/>
        </p:nvSpPr>
        <p:spPr>
          <a:xfrm>
            <a:off x="1731144" y="266184"/>
            <a:ext cx="3041228" cy="5905500"/>
          </a:xfrm>
          <a:prstGeom prst="roundRect">
            <a:avLst/>
          </a:prstGeom>
          <a:solidFill>
            <a:srgbClr val="FF9300">
              <a:alpha val="114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D8AF43A-C749-CFF5-B95B-3F0DEC4EFD5D}"/>
              </a:ext>
            </a:extLst>
          </p:cNvPr>
          <p:cNvSpPr txBox="1">
            <a:spLocks/>
          </p:cNvSpPr>
          <p:nvPr/>
        </p:nvSpPr>
        <p:spPr>
          <a:xfrm rot="16200000">
            <a:off x="-2670807" y="2965824"/>
            <a:ext cx="6762899" cy="926351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 vert="horz" lIns="91440" tIns="45720" rIns="91440" bIns="45720" rtlCol="0" anchor="ctr">
            <a:normAutofit fontScale="90000"/>
            <a:flatTx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6600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PORTS &amp; ADAPTERS</a:t>
            </a:r>
          </a:p>
        </p:txBody>
      </p:sp>
    </p:spTree>
    <p:extLst>
      <p:ext uri="{BB962C8B-B14F-4D97-AF65-F5344CB8AC3E}">
        <p14:creationId xmlns:p14="http://schemas.microsoft.com/office/powerpoint/2010/main" val="131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A183-728D-27DE-3A58-66AB620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applied: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602-E7E8-4492-D799-5758957B3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Walking skeleton: end to end test (pubsub, given in context)</a:t>
            </a:r>
          </a:p>
          <a:p>
            <a:pPr lvl="1"/>
            <a:r>
              <a:rPr lang="en-NL" dirty="0"/>
              <a:t>Make layers explicit: DomainApi (fake but working impl no ports)</a:t>
            </a:r>
          </a:p>
          <a:p>
            <a:pPr lvl="1"/>
            <a:r>
              <a:rPr lang="en-NL" dirty="0"/>
              <a:t>Forced external api and primary domain port into existence</a:t>
            </a:r>
          </a:p>
          <a:p>
            <a:r>
              <a:rPr lang="en-NL" dirty="0"/>
              <a:t>Increment on full functional test slices</a:t>
            </a:r>
          </a:p>
          <a:p>
            <a:pPr lvl="1"/>
            <a:r>
              <a:rPr lang="en-NL" dirty="0"/>
              <a:t>End to end test</a:t>
            </a:r>
          </a:p>
          <a:p>
            <a:pPr lvl="1"/>
            <a:r>
              <a:rPr lang="en-NL" dirty="0"/>
              <a:t>Adapter integration test</a:t>
            </a:r>
          </a:p>
          <a:p>
            <a:pPr lvl="1"/>
            <a:r>
              <a:rPr lang="en-NL" dirty="0"/>
              <a:t>Functional test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EA90-AB5F-CAD7-9351-1A7C5FA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975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2458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578" name="Picture 2" descr="Matrix style binary code digital background with falling numbers">
            <a:extLst>
              <a:ext uri="{FF2B5EF4-FFF2-40B4-BE49-F238E27FC236}">
                <a16:creationId xmlns:a16="http://schemas.microsoft.com/office/drawing/2014/main" id="{8959F350-A686-73E2-CEF5-10BBEC11A7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3BC39-BFA7-E832-5551-2101742F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510907-2739-0A4B-8A34-D05D71CF53A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3F8B600-86FA-283E-7D6B-38B1684DAEA6}"/>
              </a:ext>
            </a:extLst>
          </p:cNvPr>
          <p:cNvSpPr txBox="1">
            <a:spLocks/>
          </p:cNvSpPr>
          <p:nvPr/>
        </p:nvSpPr>
        <p:spPr>
          <a:xfrm>
            <a:off x="2181225" y="2133600"/>
            <a:ext cx="7829550" cy="2590800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 vert="horz" lIns="91440" tIns="45720" rIns="91440" bIns="45720" rtlCol="0" anchor="ctr">
            <a:normAutofit fontScale="97500" lnSpcReduction="10000"/>
            <a:flatTx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PORTS &amp; ADAPTERS</a:t>
            </a:r>
          </a:p>
          <a:p>
            <a:pPr algn="ctr"/>
            <a:endParaRPr lang="en-NL" sz="6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uhaus 93" pitchFamily="82" charset="77"/>
            </a:endParaRPr>
          </a:p>
          <a:p>
            <a:pPr algn="ctr"/>
            <a:r>
              <a:rPr lang="en-NL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APPLIED</a:t>
            </a:r>
          </a:p>
        </p:txBody>
      </p:sp>
    </p:spTree>
    <p:extLst>
      <p:ext uri="{BB962C8B-B14F-4D97-AF65-F5344CB8AC3E}">
        <p14:creationId xmlns:p14="http://schemas.microsoft.com/office/powerpoint/2010/main" val="3612845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A183-728D-27DE-3A58-66AB620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applied: codebase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602-E7E8-4492-D799-5758957B3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Architecture evident packaging</a:t>
            </a:r>
          </a:p>
          <a:p>
            <a:pPr lvl="1"/>
            <a:r>
              <a:rPr lang="en-NL" dirty="0"/>
              <a:t>Ports &amp; adapters layer = package</a:t>
            </a:r>
          </a:p>
          <a:p>
            <a:pPr lvl="1"/>
            <a:r>
              <a:rPr lang="en-NL" dirty="0"/>
              <a:t>Adapters partitioned by ‘integration domain’</a:t>
            </a:r>
          </a:p>
          <a:p>
            <a:r>
              <a:rPr lang="en-NL" dirty="0"/>
              <a:t>Persistence ignorant</a:t>
            </a:r>
          </a:p>
          <a:p>
            <a:pPr lvl="1"/>
            <a:r>
              <a:rPr lang="en-NL" dirty="0"/>
              <a:t>Optimistic locking – Exceptions propagate to caller</a:t>
            </a:r>
          </a:p>
          <a:p>
            <a:r>
              <a:rPr lang="en-NL" dirty="0"/>
              <a:t>Tx demarcation as technical ‘composition’ concern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EA90-AB5F-CAD7-9351-1A7C5FA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800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A183-728D-27DE-3A58-66AB620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applied: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602-E7E8-4492-D799-5758957B3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Stereotype tests</a:t>
            </a:r>
          </a:p>
          <a:p>
            <a:pPr lvl="1"/>
            <a:r>
              <a:rPr lang="en-NL" dirty="0"/>
              <a:t>Functional (domain) tests</a:t>
            </a:r>
          </a:p>
          <a:p>
            <a:pPr lvl="2"/>
            <a:r>
              <a:rPr lang="en-NL" dirty="0"/>
              <a:t>Extensive testing of domain logic behavior / invariants</a:t>
            </a:r>
          </a:p>
          <a:p>
            <a:pPr lvl="1"/>
            <a:r>
              <a:rPr lang="en-NL" dirty="0"/>
              <a:t>Adapter integration tests</a:t>
            </a:r>
          </a:p>
          <a:p>
            <a:pPr lvl="2"/>
            <a:r>
              <a:rPr lang="en-NL" dirty="0"/>
              <a:t>Send message over protocol, proof domain activated as expected</a:t>
            </a:r>
          </a:p>
          <a:p>
            <a:pPr lvl="2"/>
            <a:r>
              <a:rPr lang="en-NL" dirty="0"/>
              <a:t>This covers external –to domain message format conversion</a:t>
            </a:r>
          </a:p>
          <a:p>
            <a:pPr lvl="1"/>
            <a:r>
              <a:rPr lang="en-NL" dirty="0"/>
              <a:t>End to end tests</a:t>
            </a:r>
          </a:p>
          <a:p>
            <a:pPr lvl="2"/>
            <a:r>
              <a:rPr lang="en-NL" dirty="0"/>
              <a:t>‘Fakes’ to represent external dependencies</a:t>
            </a:r>
          </a:p>
          <a:p>
            <a:pPr lvl="2"/>
            <a:r>
              <a:rPr lang="en-NL" dirty="0"/>
              <a:t>Proves application service components are properly wired and functional</a:t>
            </a:r>
          </a:p>
          <a:p>
            <a:pPr lvl="2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EA90-AB5F-CAD7-9351-1A7C5FA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880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A183-728D-27DE-3A58-66AB620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we’re we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602-E7E8-4492-D799-5758957B3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A ‘compass’ / guidelines to guide new development into the pit of success?</a:t>
            </a:r>
          </a:p>
          <a:p>
            <a:pPr lvl="1"/>
            <a:r>
              <a:rPr lang="en-NL" dirty="0"/>
              <a:t>A focus on the application (problem) domain</a:t>
            </a:r>
          </a:p>
          <a:p>
            <a:pPr lvl="1"/>
            <a:r>
              <a:rPr lang="en-NL" dirty="0"/>
              <a:t>Easily testable</a:t>
            </a:r>
          </a:p>
          <a:p>
            <a:pPr lvl="1"/>
            <a:r>
              <a:rPr lang="en-NL" dirty="0"/>
              <a:t>Flexible in the face of change</a:t>
            </a:r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EA90-AB5F-CAD7-9351-1A7C5FA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51730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A183-728D-27DE-3A58-66AB620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Implementation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602-E7E8-4492-D799-5758957B3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Domain primary port(s)</a:t>
            </a:r>
          </a:p>
          <a:p>
            <a:pPr lvl="1"/>
            <a:r>
              <a:rPr lang="en-NL" dirty="0"/>
              <a:t>Dynamic dispatch to use case handler (query, command, event)</a:t>
            </a:r>
          </a:p>
          <a:p>
            <a:pPr lvl="1"/>
            <a:r>
              <a:rPr lang="en-NL" dirty="0"/>
              <a:t>Segregate command from query</a:t>
            </a:r>
          </a:p>
          <a:p>
            <a:r>
              <a:rPr lang="en-NL" dirty="0"/>
              <a:t>Model domain in DDD aggregate fashion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EA90-AB5F-CAD7-9351-1A7C5FA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24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1" name="Rectangle 616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50" name="Picture 6" descr="outdoor, horizon, silhouette, group, people, sky, sun, sunrise, sunset, sunlight, morning, dawn, dusk, evening, orange, yellow, publicdomain">
            <a:extLst>
              <a:ext uri="{FF2B5EF4-FFF2-40B4-BE49-F238E27FC236}">
                <a16:creationId xmlns:a16="http://schemas.microsoft.com/office/drawing/2014/main" id="{781DC9A1-DEFF-85D3-93DB-2D2637D52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5" b="11315"/>
          <a:stretch/>
        </p:blipFill>
        <p:spPr bwMode="auto">
          <a:xfrm>
            <a:off x="-1504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55F17-1358-5487-F499-8C2FC12F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510907-2739-0A4B-8A34-D05D71CF53A2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77631D-5A23-5623-EC05-1D0D04802960}"/>
              </a:ext>
            </a:extLst>
          </p:cNvPr>
          <p:cNvSpPr txBox="1"/>
          <p:nvPr/>
        </p:nvSpPr>
        <p:spPr>
          <a:xfrm rot="20733937">
            <a:off x="1419553" y="1310256"/>
            <a:ext cx="226067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en-NL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ore model mapping</a:t>
            </a:r>
          </a:p>
        </p:txBody>
      </p:sp>
      <p:sp>
        <p:nvSpPr>
          <p:cNvPr id="27" name="Title 8">
            <a:extLst>
              <a:ext uri="{FF2B5EF4-FFF2-40B4-BE49-F238E27FC236}">
                <a16:creationId xmlns:a16="http://schemas.microsoft.com/office/drawing/2014/main" id="{16FC5330-21DD-3E6E-A70E-716A9B3A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455" y="165634"/>
            <a:ext cx="4856062" cy="1162339"/>
          </a:xfr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>
            <a:noAutofit/>
            <a:flatTx/>
          </a:bodyPr>
          <a:lstStyle/>
          <a:p>
            <a:r>
              <a:rPr lang="en-NL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OBSERVATIONS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2EBAD8-45A1-6E75-6CF8-CD12244D9030}"/>
              </a:ext>
            </a:extLst>
          </p:cNvPr>
          <p:cNvSpPr txBox="1"/>
          <p:nvPr/>
        </p:nvSpPr>
        <p:spPr>
          <a:xfrm rot="20370107">
            <a:off x="7609256" y="3848693"/>
            <a:ext cx="2614060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really ’</a:t>
            </a:r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trivial’</a:t>
            </a:r>
            <a:b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projects may</a:t>
            </a:r>
            <a:b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warrant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9E8C2-747C-6B0B-127B-56E8FC937EF4}"/>
              </a:ext>
            </a:extLst>
          </p:cNvPr>
          <p:cNvSpPr txBox="1"/>
          <p:nvPr/>
        </p:nvSpPr>
        <p:spPr>
          <a:xfrm rot="1068553">
            <a:off x="7879005" y="1755562"/>
            <a:ext cx="258727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indirection</a:t>
            </a:r>
            <a:endParaRPr lang="en-NL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1FC9F1-4E29-9D31-040A-06D789513259}"/>
              </a:ext>
            </a:extLst>
          </p:cNvPr>
          <p:cNvSpPr txBox="1"/>
          <p:nvPr/>
        </p:nvSpPr>
        <p:spPr>
          <a:xfrm rot="1068553">
            <a:off x="2389530" y="3817555"/>
            <a:ext cx="3163635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NL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lign your terminology</a:t>
            </a:r>
          </a:p>
        </p:txBody>
      </p:sp>
    </p:spTree>
    <p:extLst>
      <p:ext uri="{BB962C8B-B14F-4D97-AF65-F5344CB8AC3E}">
        <p14:creationId xmlns:p14="http://schemas.microsoft.com/office/powerpoint/2010/main" val="33443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53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A183-728D-27DE-3A58-66AB620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Perceived benefits architectural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602-E7E8-4492-D799-5758957B3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Relatively simple to onboard (both approach &amp; code)</a:t>
            </a:r>
          </a:p>
          <a:p>
            <a:r>
              <a:rPr lang="en-NL" dirty="0"/>
              <a:t>Highlights application problem domain</a:t>
            </a:r>
          </a:p>
          <a:p>
            <a:r>
              <a:rPr lang="en-NL" dirty="0"/>
              <a:t>Modular, testable (also usual suspects)</a:t>
            </a:r>
          </a:p>
          <a:p>
            <a:r>
              <a:rPr lang="en-NL" dirty="0"/>
              <a:t>Team alignment on high over architectural philosophy</a:t>
            </a:r>
          </a:p>
          <a:p>
            <a:r>
              <a:rPr lang="en-NL" dirty="0"/>
              <a:t>Team has high confidence in application service</a:t>
            </a:r>
          </a:p>
          <a:p>
            <a:r>
              <a:rPr lang="en-NL" dirty="0"/>
              <a:t>Enables different options regarding work division</a:t>
            </a:r>
          </a:p>
          <a:p>
            <a:r>
              <a:rPr lang="en-GB" dirty="0"/>
              <a:t>Enables architecture violation checking</a:t>
            </a:r>
            <a:r>
              <a:rPr lang="en-NL" dirty="0"/>
              <a:t> *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EA90-AB5F-CAD7-9351-1A7C5FA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1806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outdoor, horizon, silhouette, group, people, sky, sun, sunrise, sunset, sunlight, morning, dawn, dusk, evening, orange, yellow, publicdomain">
            <a:extLst>
              <a:ext uri="{FF2B5EF4-FFF2-40B4-BE49-F238E27FC236}">
                <a16:creationId xmlns:a16="http://schemas.microsoft.com/office/drawing/2014/main" id="{781DC9A1-DEFF-85D3-93DB-2D2637D52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" b="1131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8">
            <a:extLst>
              <a:ext uri="{FF2B5EF4-FFF2-40B4-BE49-F238E27FC236}">
                <a16:creationId xmlns:a16="http://schemas.microsoft.com/office/drawing/2014/main" id="{A8460E0E-B6BF-7DA7-76C0-18C05616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455" y="165634"/>
            <a:ext cx="4856062" cy="1162339"/>
          </a:xfr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>
            <a:noAutofit/>
            <a:flatTx/>
          </a:bodyPr>
          <a:lstStyle/>
          <a:p>
            <a:r>
              <a:rPr lang="en-NL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55F17-1358-5487-F499-8C2FC12F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510907-2739-0A4B-8A34-D05D71CF53A2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77631D-5A23-5623-EC05-1D0D04802960}"/>
              </a:ext>
            </a:extLst>
          </p:cNvPr>
          <p:cNvSpPr txBox="1"/>
          <p:nvPr/>
        </p:nvSpPr>
        <p:spPr>
          <a:xfrm rot="20733937">
            <a:off x="1660653" y="1345055"/>
            <a:ext cx="2260675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 focus</a:t>
            </a:r>
            <a:endParaRPr lang="en-NL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E1EF0-C4AA-4393-CBC8-AFB46F759DE8}"/>
              </a:ext>
            </a:extLst>
          </p:cNvPr>
          <p:cNvSpPr txBox="1"/>
          <p:nvPr/>
        </p:nvSpPr>
        <p:spPr>
          <a:xfrm rot="21315471">
            <a:off x="1649529" y="4893879"/>
            <a:ext cx="4877843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architecturally evident codebase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2EBAD8-45A1-6E75-6CF8-CD12244D9030}"/>
              </a:ext>
            </a:extLst>
          </p:cNvPr>
          <p:cNvSpPr txBox="1"/>
          <p:nvPr/>
        </p:nvSpPr>
        <p:spPr>
          <a:xfrm rot="20589708">
            <a:off x="8496173" y="3013501"/>
            <a:ext cx="261406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technicalities be technicalities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670F7A-B4B9-6040-A701-9EE052C924D3}"/>
              </a:ext>
            </a:extLst>
          </p:cNvPr>
          <p:cNvSpPr txBox="1"/>
          <p:nvPr/>
        </p:nvSpPr>
        <p:spPr>
          <a:xfrm rot="1224089">
            <a:off x="817205" y="3353421"/>
            <a:ext cx="3292743" cy="469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enhanced modularity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74B716-7456-7C7F-F8CB-189A6EE3EAD1}"/>
              </a:ext>
            </a:extLst>
          </p:cNvPr>
          <p:cNvSpPr txBox="1"/>
          <p:nvPr/>
        </p:nvSpPr>
        <p:spPr>
          <a:xfrm rot="636278">
            <a:off x="6398360" y="1357426"/>
            <a:ext cx="385021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highlights problem domain through higher level abstractions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730A71-6DD8-9439-DE9E-F218707B46C6}"/>
              </a:ext>
            </a:extLst>
          </p:cNvPr>
          <p:cNvSpPr txBox="1"/>
          <p:nvPr/>
        </p:nvSpPr>
        <p:spPr>
          <a:xfrm rot="21095067">
            <a:off x="4105057" y="2721402"/>
            <a:ext cx="3292743" cy="469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enhanced testability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95EDF-4634-9B30-A9F4-28DA022C8D1C}"/>
              </a:ext>
            </a:extLst>
          </p:cNvPr>
          <p:cNvSpPr txBox="1"/>
          <p:nvPr/>
        </p:nvSpPr>
        <p:spPr>
          <a:xfrm rot="21040280">
            <a:off x="7356599" y="4619787"/>
            <a:ext cx="2614060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b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approach</a:t>
            </a:r>
            <a:b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options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73EF25-0E8E-689C-50F8-D51D325BAAEF}"/>
              </a:ext>
            </a:extLst>
          </p:cNvPr>
          <p:cNvSpPr txBox="1"/>
          <p:nvPr/>
        </p:nvSpPr>
        <p:spPr>
          <a:xfrm>
            <a:off x="4662539" y="5338583"/>
            <a:ext cx="2614060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enables</a:t>
            </a:r>
            <a:b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verifiable architecture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10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2" grpId="0"/>
      <p:bldP spid="33" grpId="0"/>
      <p:bldP spid="34" grpId="0"/>
      <p:bldP spid="15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outdoor, horizon, silhouette, group, people, sky, sun, sunrise, sunset, sunlight, morning, dawn, dusk, evening, orange, yellow, publicdomain">
            <a:extLst>
              <a:ext uri="{FF2B5EF4-FFF2-40B4-BE49-F238E27FC236}">
                <a16:creationId xmlns:a16="http://schemas.microsoft.com/office/drawing/2014/main" id="{781DC9A1-DEFF-85D3-93DB-2D2637D52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5" b="1131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55F17-1358-5487-F499-8C2FC12F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510907-2739-0A4B-8A34-D05D71CF53A2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A4B8E2-86D2-63F7-946C-4CFBCEC68B79}"/>
              </a:ext>
            </a:extLst>
          </p:cNvPr>
          <p:cNvSpPr txBox="1"/>
          <p:nvPr/>
        </p:nvSpPr>
        <p:spPr>
          <a:xfrm>
            <a:off x="69927" y="2307618"/>
            <a:ext cx="4397045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shared</a:t>
            </a:r>
          </a:p>
          <a:p>
            <a:pPr algn="ctr"/>
            <a:r>
              <a:rPr lang="en-GB" sz="40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 perspective</a:t>
            </a:r>
            <a:endParaRPr lang="en-NL" sz="40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F413A0-E643-7564-943D-4B54B4471761}"/>
              </a:ext>
            </a:extLst>
          </p:cNvPr>
          <p:cNvSpPr txBox="1"/>
          <p:nvPr/>
        </p:nvSpPr>
        <p:spPr>
          <a:xfrm>
            <a:off x="4250257" y="4582809"/>
            <a:ext cx="3691484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shared architecture philosophy</a:t>
            </a:r>
            <a:endParaRPr lang="en-NL" sz="40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9CFCAA-C4FA-58A9-79E1-AE4FF93E256E}"/>
              </a:ext>
            </a:extLst>
          </p:cNvPr>
          <p:cNvSpPr txBox="1"/>
          <p:nvPr/>
        </p:nvSpPr>
        <p:spPr>
          <a:xfrm>
            <a:off x="4707788" y="662871"/>
            <a:ext cx="2776423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increased agility</a:t>
            </a:r>
            <a:endParaRPr lang="en-NL" sz="44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DDD6D8-9406-2E56-00AD-B84803CFB6A6}"/>
              </a:ext>
            </a:extLst>
          </p:cNvPr>
          <p:cNvSpPr txBox="1"/>
          <p:nvPr/>
        </p:nvSpPr>
        <p:spPr>
          <a:xfrm>
            <a:off x="7679693" y="2376619"/>
            <a:ext cx="4048814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increased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confidence</a:t>
            </a:r>
            <a:endParaRPr lang="en-NL" sz="40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6E215-ACC2-E50E-EB40-32D7851D1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7832" y="2898440"/>
            <a:ext cx="8953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ilhouette of jumping man near mountain, valley, cliff, hill">
            <a:extLst>
              <a:ext uri="{FF2B5EF4-FFF2-40B4-BE49-F238E27FC236}">
                <a16:creationId xmlns:a16="http://schemas.microsoft.com/office/drawing/2014/main" id="{74417579-71EE-9847-E2D1-7A58892A6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-3047" y="10"/>
            <a:ext cx="121920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4513-B66A-97A9-FF5A-6AB9AD3E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7510907-2739-0A4B-8A34-D05D71CF53A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E23DE922-C472-9EBE-2905-C59CFD6D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866" y="1676584"/>
            <a:ext cx="8304189" cy="3504831"/>
          </a:xfr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>
            <a:noAutofit/>
            <a:flatTx/>
          </a:bodyPr>
          <a:lstStyle/>
          <a:p>
            <a:pPr algn="ctr"/>
            <a:r>
              <a:rPr lang="en-NL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We’re the sum</a:t>
            </a:r>
            <a:br>
              <a:rPr lang="en-NL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</a:br>
            <a:r>
              <a:rPr lang="en-NL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of</a:t>
            </a:r>
            <a:br>
              <a:rPr lang="en-NL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</a:br>
            <a:r>
              <a:rPr lang="en-NL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all our experiences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3926C63-AEC7-E968-5FEA-152A36390C19}"/>
              </a:ext>
            </a:extLst>
          </p:cNvPr>
          <p:cNvSpPr txBox="1">
            <a:spLocks/>
          </p:cNvSpPr>
          <p:nvPr/>
        </p:nvSpPr>
        <p:spPr>
          <a:xfrm>
            <a:off x="8942858" y="5837150"/>
            <a:ext cx="2944342" cy="365125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 vert="horz" lIns="91440" tIns="45720" rIns="91440" bIns="45720" rtlCol="0" anchor="ctr">
            <a:noAutofit/>
            <a:flatTx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r>
              <a:rPr lang="en-NL" sz="2000" b="1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 thibodeau</a:t>
            </a:r>
          </a:p>
        </p:txBody>
      </p:sp>
    </p:spTree>
    <p:extLst>
      <p:ext uri="{BB962C8B-B14F-4D97-AF65-F5344CB8AC3E}">
        <p14:creationId xmlns:p14="http://schemas.microsoft.com/office/powerpoint/2010/main" val="2940410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FC12-7D0C-6F0B-B9EC-687B9A18FA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NL" dirty="0"/>
              <a:t>orts &amp; adapters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14AE9-A893-721B-4721-E4A0B6B77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aka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5EE6-11B6-FB89-C84A-9F9D379A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27</a:t>
            </a:fld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4B866-C81B-B29C-52D9-33985E2C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43886" y="23812"/>
            <a:ext cx="2148114" cy="2197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825B40-ECC8-7613-B243-DFB8344D0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9012"/>
            <a:ext cx="1416205" cy="14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7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D8A36-3661-A21B-7898-F291D97C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28</a:t>
            </a:fld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7E57-61C9-3865-A811-2E4EC5AD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724" y="-344351"/>
            <a:ext cx="4693359" cy="70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11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B167B-A012-E8DC-3365-948BA9CA3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1872"/>
            <a:ext cx="10515600" cy="5435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NL" sz="4000" i="1" dirty="0"/>
          </a:p>
          <a:p>
            <a:pPr marL="0" indent="0" algn="ctr">
              <a:buNone/>
            </a:pPr>
            <a:r>
              <a:rPr lang="en-NL" sz="4000" i="1" dirty="0"/>
              <a:t>“An architectural pattern where</a:t>
            </a:r>
          </a:p>
          <a:p>
            <a:pPr marL="0" indent="0" algn="ctr">
              <a:buNone/>
            </a:pPr>
            <a:r>
              <a:rPr lang="en-NL" sz="4000" i="1" dirty="0"/>
              <a:t>business domain code is isolated</a:t>
            </a:r>
          </a:p>
          <a:p>
            <a:pPr marL="0" indent="0" algn="ctr">
              <a:buNone/>
            </a:pPr>
            <a:r>
              <a:rPr lang="en-NL" sz="4000" i="1" dirty="0"/>
              <a:t>from its dependencies</a:t>
            </a:r>
          </a:p>
          <a:p>
            <a:pPr marL="0" indent="0" algn="ctr">
              <a:buNone/>
            </a:pPr>
            <a:r>
              <a:rPr lang="en-NL" sz="4000" i="1" dirty="0"/>
              <a:t>on technical infrastructure”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F8145F-EEC1-700E-F65A-692EF2E2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382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93BC78-0F8D-E1B3-2FBD-D89366CA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08600"/>
            <a:ext cx="12227999" cy="91666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A111E2-96E4-D2AB-2164-0473C36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07103">
            <a:off x="303703" y="4696438"/>
            <a:ext cx="7812316" cy="720941"/>
          </a:xfr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>
            <a:normAutofit/>
            <a:flatTx/>
          </a:bodyPr>
          <a:lstStyle/>
          <a:p>
            <a:r>
              <a:rPr lang="en-NL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LEGACY TO EDA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4513-B66A-97A9-FF5A-6AB9AD3E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4</a:t>
            </a:fld>
            <a:endParaRPr lang="en-NL"/>
          </a:p>
        </p:txBody>
      </p:sp>
      <p:pic>
        <p:nvPicPr>
          <p:cNvPr id="1028" name="Picture 4" descr="1120 Monoblock Engineering Vernier Caliper | 0~150mm | 0.05mm Image 1">
            <a:extLst>
              <a:ext uri="{FF2B5EF4-FFF2-40B4-BE49-F238E27FC236}">
                <a16:creationId xmlns:a16="http://schemas.microsoft.com/office/drawing/2014/main" id="{E761816D-8342-85A3-71E4-A7EDED43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61417" y="0"/>
            <a:ext cx="1927644" cy="192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F5601-4874-A096-B731-EEA302E8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098" y="58401"/>
            <a:ext cx="701551" cy="1064972"/>
          </a:xfrm>
          <a:prstGeom prst="rect">
            <a:avLst/>
          </a:prstGeom>
        </p:spPr>
      </p:pic>
      <p:pic>
        <p:nvPicPr>
          <p:cNvPr id="1030" name="Picture 6" descr="Capitalizing Software Development | ArkusNexus Blog">
            <a:extLst>
              <a:ext uri="{FF2B5EF4-FFF2-40B4-BE49-F238E27FC236}">
                <a16:creationId xmlns:a16="http://schemas.microsoft.com/office/drawing/2014/main" id="{A26D33A0-2D19-3AC6-A8D3-B183AFA0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26" y="3783222"/>
            <a:ext cx="717550" cy="71755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E926D2-84CF-FDBB-0F03-DB239814C0E2}"/>
              </a:ext>
            </a:extLst>
          </p:cNvPr>
          <p:cNvSpPr txBox="1"/>
          <p:nvPr/>
        </p:nvSpPr>
        <p:spPr>
          <a:xfrm rot="251264">
            <a:off x="10483316" y="1811241"/>
            <a:ext cx="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B I 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5DBFE-0789-2A94-C970-B5754D0F811F}"/>
              </a:ext>
            </a:extLst>
          </p:cNvPr>
          <p:cNvSpPr txBox="1"/>
          <p:nvPr/>
        </p:nvSpPr>
        <p:spPr>
          <a:xfrm rot="21382151">
            <a:off x="10531341" y="2807667"/>
            <a:ext cx="103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35328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The Value of Challenging Yourself">
            <a:extLst>
              <a:ext uri="{FF2B5EF4-FFF2-40B4-BE49-F238E27FC236}">
                <a16:creationId xmlns:a16="http://schemas.microsoft.com/office/drawing/2014/main" id="{5D2EC206-762C-263D-4C96-731162FC5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976" y="-21168"/>
            <a:ext cx="12342326" cy="69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Rectangle 206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4513-B66A-97A9-FF5A-6AB9AD3E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7510907-2739-0A4B-8A34-D05D71CF53A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693452-1612-7B02-0634-F32AFDC456D9}"/>
              </a:ext>
            </a:extLst>
          </p:cNvPr>
          <p:cNvSpPr txBox="1"/>
          <p:nvPr/>
        </p:nvSpPr>
        <p:spPr>
          <a:xfrm rot="17597414">
            <a:off x="5732363" y="2026590"/>
            <a:ext cx="81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09079A-F40F-A40D-142A-4965831E8F18}"/>
              </a:ext>
            </a:extLst>
          </p:cNvPr>
          <p:cNvSpPr txBox="1"/>
          <p:nvPr/>
        </p:nvSpPr>
        <p:spPr>
          <a:xfrm rot="1151816">
            <a:off x="2596108" y="809933"/>
            <a:ext cx="248177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iz logic spread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C808C-E7ED-100F-F716-2DEED3EC6EA1}"/>
              </a:ext>
            </a:extLst>
          </p:cNvPr>
          <p:cNvSpPr txBox="1"/>
          <p:nvPr/>
        </p:nvSpPr>
        <p:spPr>
          <a:xfrm rot="380436">
            <a:off x="382305" y="1511792"/>
            <a:ext cx="462658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unexpressed domain concepts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83F144-A67D-8BBD-8B58-F9C27596389C}"/>
              </a:ext>
            </a:extLst>
          </p:cNvPr>
          <p:cNvSpPr txBox="1"/>
          <p:nvPr/>
        </p:nvSpPr>
        <p:spPr>
          <a:xfrm rot="21301668">
            <a:off x="1480886" y="2424104"/>
            <a:ext cx="345158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diverse understanding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1CC303-DD99-2E10-1DA2-58B9E757A5C3}"/>
              </a:ext>
            </a:extLst>
          </p:cNvPr>
          <p:cNvSpPr txBox="1"/>
          <p:nvPr/>
        </p:nvSpPr>
        <p:spPr>
          <a:xfrm rot="20820533">
            <a:off x="2542373" y="3047670"/>
            <a:ext cx="249299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 tangled biz</a:t>
            </a:r>
            <a:endParaRPr lang="en-N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4D4134-930E-3433-6D54-F48557200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7223" y="324423"/>
            <a:ext cx="4783251" cy="32058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940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7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ck to the Future (1985) - IMDb">
            <a:extLst>
              <a:ext uri="{FF2B5EF4-FFF2-40B4-BE49-F238E27FC236}">
                <a16:creationId xmlns:a16="http://schemas.microsoft.com/office/drawing/2014/main" id="{F94DA8A2-BCAF-67CF-B90E-DBEE9E31A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4513-B66A-97A9-FF5A-6AB9AD3E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510907-2739-0A4B-8A34-D05D71CF53A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592E7267-1F7C-DA84-3668-9CE8AC50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988" y="2965824"/>
            <a:ext cx="5605462" cy="926351"/>
          </a:xfr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>
            <a:normAutofit fontScale="90000"/>
            <a:flatTx/>
          </a:bodyPr>
          <a:lstStyle/>
          <a:p>
            <a:r>
              <a:rPr lang="en-NL" sz="6600" b="1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Y</a:t>
            </a:r>
            <a:r>
              <a:rPr lang="en-NL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OUR FUTURE?</a:t>
            </a:r>
          </a:p>
        </p:txBody>
      </p:sp>
    </p:spTree>
    <p:extLst>
      <p:ext uri="{BB962C8B-B14F-4D97-AF65-F5344CB8AC3E}">
        <p14:creationId xmlns:p14="http://schemas.microsoft.com/office/powerpoint/2010/main" val="10860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ilhouette of jumping man near mountain, valley, cliff, hill">
            <a:extLst>
              <a:ext uri="{FF2B5EF4-FFF2-40B4-BE49-F238E27FC236}">
                <a16:creationId xmlns:a16="http://schemas.microsoft.com/office/drawing/2014/main" id="{74417579-71EE-9847-E2D1-7A58892A6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-3047" y="10"/>
            <a:ext cx="121920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4513-B66A-97A9-FF5A-6AB9AD3E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7510907-2739-0A4B-8A34-D05D71CF53A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E23DE922-C472-9EBE-2905-C59CFD6D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861" y="288096"/>
            <a:ext cx="7420200" cy="926351"/>
          </a:xfr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>
            <a:normAutofit fontScale="90000"/>
            <a:flatTx/>
          </a:bodyPr>
          <a:lstStyle/>
          <a:p>
            <a:pPr algn="ctr"/>
            <a:r>
              <a:rPr lang="en-NL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ONE MIGHT 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EE863F-38BC-3F44-3350-8C4727C27267}"/>
              </a:ext>
            </a:extLst>
          </p:cNvPr>
          <p:cNvSpPr txBox="1"/>
          <p:nvPr/>
        </p:nvSpPr>
        <p:spPr>
          <a:xfrm rot="20609512">
            <a:off x="490295" y="1961329"/>
            <a:ext cx="4626588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did you put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 front &amp; center?</a:t>
            </a:r>
            <a:endParaRPr lang="en-NL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437CAB-AA35-5B65-57D4-33A46B704581}"/>
              </a:ext>
            </a:extLst>
          </p:cNvPr>
          <p:cNvSpPr txBox="1"/>
          <p:nvPr/>
        </p:nvSpPr>
        <p:spPr>
          <a:xfrm rot="1296649">
            <a:off x="7816683" y="1985082"/>
            <a:ext cx="3972758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it look like?</a:t>
            </a:r>
            <a:endParaRPr lang="en-NL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914A2E-2263-C865-15CE-D4F17038969E}"/>
              </a:ext>
            </a:extLst>
          </p:cNvPr>
          <p:cNvSpPr txBox="1"/>
          <p:nvPr/>
        </p:nvSpPr>
        <p:spPr>
          <a:xfrm rot="20572630">
            <a:off x="7073205" y="4916893"/>
            <a:ext cx="442140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did it pan out?</a:t>
            </a:r>
            <a:endParaRPr lang="en-NL" sz="3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20578-78F1-6EDA-FF71-8DB4B0EAF061}"/>
              </a:ext>
            </a:extLst>
          </p:cNvPr>
          <p:cNvSpPr txBox="1"/>
          <p:nvPr/>
        </p:nvSpPr>
        <p:spPr>
          <a:xfrm>
            <a:off x="3602140" y="2446650"/>
            <a:ext cx="4981642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ther</a:t>
            </a:r>
          </a:p>
          <a:p>
            <a:pPr algn="ctr"/>
            <a:r>
              <a:rPr lang="en-NL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similar</a:t>
            </a:r>
            <a:br>
              <a:rPr lang="en-NL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NL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experiences?</a:t>
            </a:r>
          </a:p>
        </p:txBody>
      </p:sp>
    </p:spTree>
    <p:extLst>
      <p:ext uri="{BB962C8B-B14F-4D97-AF65-F5344CB8AC3E}">
        <p14:creationId xmlns:p14="http://schemas.microsoft.com/office/powerpoint/2010/main" val="26651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A1939CB-F604-A942-1534-3729A186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224" y="643469"/>
            <a:ext cx="4191394" cy="55710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840E4-4AEC-C056-3529-B6925A3B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510907-2739-0A4B-8A34-D05D71CF53A2}" type="slidenum">
              <a:rPr lang="en-US">
                <a:solidFill>
                  <a:srgbClr val="000000">
                    <a:alpha val="60000"/>
                  </a:srgb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4597ADF9-C2C3-0AD3-959D-143EA35775A8}"/>
              </a:ext>
            </a:extLst>
          </p:cNvPr>
          <p:cNvSpPr txBox="1">
            <a:spLocks/>
          </p:cNvSpPr>
          <p:nvPr/>
        </p:nvSpPr>
        <p:spPr>
          <a:xfrm rot="16200000">
            <a:off x="-1053892" y="2965824"/>
            <a:ext cx="6762899" cy="926351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 vert="horz" lIns="91440" tIns="45720" rIns="91440" bIns="45720" rtlCol="0" anchor="ctr">
            <a:normAutofit fontScale="97500" lnSpcReduction="10000"/>
            <a:flatTx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THAT BOOK</a:t>
            </a:r>
          </a:p>
        </p:txBody>
      </p:sp>
    </p:spTree>
    <p:extLst>
      <p:ext uri="{BB962C8B-B14F-4D97-AF65-F5344CB8AC3E}">
        <p14:creationId xmlns:p14="http://schemas.microsoft.com/office/powerpoint/2010/main" val="150643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A183-728D-27DE-3A58-66AB620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Ports and adapter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602-E7E8-4492-D799-5758957B3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Boundary around application domain</a:t>
            </a:r>
          </a:p>
          <a:p>
            <a:pPr lvl="1"/>
            <a:r>
              <a:rPr lang="en-NL" dirty="0"/>
              <a:t>Higher level of abstraction</a:t>
            </a:r>
          </a:p>
          <a:p>
            <a:pPr lvl="1"/>
            <a:r>
              <a:rPr lang="en-NL" dirty="0"/>
              <a:t>Separate business from technical concerns (what from how)</a:t>
            </a:r>
          </a:p>
          <a:p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Ports</a:t>
            </a:r>
          </a:p>
          <a:p>
            <a:pPr lvl="1"/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Facilitates interaction with domain from the outside</a:t>
            </a:r>
          </a:p>
          <a:p>
            <a:pPr lvl="1"/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About: What</a:t>
            </a:r>
          </a:p>
          <a:p>
            <a:pPr lvl="1"/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Concrete: interfaces defined by the domain</a:t>
            </a:r>
          </a:p>
          <a:p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Adapters</a:t>
            </a:r>
          </a:p>
          <a:p>
            <a:pPr lvl="1"/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Bridge technical –to application domain</a:t>
            </a:r>
          </a:p>
          <a:p>
            <a:pPr lvl="1"/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About: How</a:t>
            </a:r>
          </a:p>
          <a:p>
            <a:pPr lvl="1"/>
            <a:r>
              <a:rPr lang="en-NL" dirty="0">
                <a:solidFill>
                  <a:schemeClr val="bg1">
                    <a:lumMod val="65000"/>
                  </a:schemeClr>
                </a:solidFill>
              </a:rPr>
              <a:t>Concrete: implementations of domain ports</a:t>
            </a:r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EA90-AB5F-CAD7-9351-1A7C5FA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72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8B9A1-4934-6B60-BDBE-5F512CBE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0907-2739-0A4B-8A34-D05D71CF53A2}" type="slidenum">
              <a:rPr lang="en-NL" smtClean="0"/>
              <a:t>10</a:t>
            </a:fld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A37BB-A2C3-AFFA-3110-E13100EA729F}"/>
              </a:ext>
            </a:extLst>
          </p:cNvPr>
          <p:cNvSpPr txBox="1"/>
          <p:nvPr/>
        </p:nvSpPr>
        <p:spPr>
          <a:xfrm>
            <a:off x="7431565" y="2024525"/>
            <a:ext cx="4414024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L" sz="3600" i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application domain model is mapped onto technical infrastructure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202BA-5B74-22A8-384F-E74722F118AE}"/>
              </a:ext>
            </a:extLst>
          </p:cNvPr>
          <p:cNvSpPr txBox="1"/>
          <p:nvPr/>
        </p:nvSpPr>
        <p:spPr>
          <a:xfrm>
            <a:off x="9145760" y="5987018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NL" dirty="0">
                <a:solidFill>
                  <a:schemeClr val="bg1">
                    <a:lumMod val="95000"/>
                  </a:schemeClr>
                </a:solidFill>
              </a:rPr>
              <a:t>ource: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GOOS</a:t>
            </a:r>
            <a:endParaRPr lang="en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C916A-CA3E-D680-7CAB-352A984E808A}"/>
              </a:ext>
            </a:extLst>
          </p:cNvPr>
          <p:cNvSpPr/>
          <p:nvPr/>
        </p:nvSpPr>
        <p:spPr>
          <a:xfrm>
            <a:off x="4530647" y="2837984"/>
            <a:ext cx="1393903" cy="1393903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Doughnut 15">
            <a:extLst>
              <a:ext uri="{FF2B5EF4-FFF2-40B4-BE49-F238E27FC236}">
                <a16:creationId xmlns:a16="http://schemas.microsoft.com/office/drawing/2014/main" id="{84E032D8-8D33-7532-4EA7-6FFEBA25B5A0}"/>
              </a:ext>
            </a:extLst>
          </p:cNvPr>
          <p:cNvSpPr/>
          <p:nvPr/>
        </p:nvSpPr>
        <p:spPr>
          <a:xfrm>
            <a:off x="3133492" y="1407841"/>
            <a:ext cx="4204011" cy="4245930"/>
          </a:xfrm>
          <a:prstGeom prst="donut">
            <a:avLst>
              <a:gd name="adj" fmla="val 3235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C976DC8E-9359-2F93-9647-A0E8F12F5749}"/>
              </a:ext>
            </a:extLst>
          </p:cNvPr>
          <p:cNvSpPr txBox="1">
            <a:spLocks/>
          </p:cNvSpPr>
          <p:nvPr/>
        </p:nvSpPr>
        <p:spPr>
          <a:xfrm>
            <a:off x="1854047" y="252153"/>
            <a:ext cx="6762899" cy="926351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  <a:sp3d/>
        </p:spPr>
        <p:txBody>
          <a:bodyPr vert="horz" lIns="91440" tIns="45720" rIns="91440" bIns="45720" rtlCol="0" anchor="ctr">
            <a:normAutofit fontScale="90000"/>
            <a:flatTx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uhaus 93" pitchFamily="82" charset="77"/>
              </a:rPr>
              <a:t>PORTS &amp; ADAPTERS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5B2D-5121-1B84-B0B1-50DD9EB504A5}"/>
              </a:ext>
            </a:extLst>
          </p:cNvPr>
          <p:cNvSpPr txBox="1"/>
          <p:nvPr/>
        </p:nvSpPr>
        <p:spPr>
          <a:xfrm>
            <a:off x="4288755" y="3207640"/>
            <a:ext cx="189348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L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42A23-25FE-A12B-28E4-71AF94E9C106}"/>
              </a:ext>
            </a:extLst>
          </p:cNvPr>
          <p:cNvSpPr txBox="1"/>
          <p:nvPr/>
        </p:nvSpPr>
        <p:spPr>
          <a:xfrm>
            <a:off x="4288755" y="4619663"/>
            <a:ext cx="189348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L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21" name="Doughnut 20">
            <a:extLst>
              <a:ext uri="{FF2B5EF4-FFF2-40B4-BE49-F238E27FC236}">
                <a16:creationId xmlns:a16="http://schemas.microsoft.com/office/drawing/2014/main" id="{31C81535-A621-758B-476B-026A926ED81A}"/>
              </a:ext>
            </a:extLst>
          </p:cNvPr>
          <p:cNvSpPr/>
          <p:nvPr/>
        </p:nvSpPr>
        <p:spPr>
          <a:xfrm>
            <a:off x="4410604" y="2789198"/>
            <a:ext cx="1635180" cy="1499838"/>
          </a:xfrm>
          <a:prstGeom prst="donut">
            <a:avLst>
              <a:gd name="adj" fmla="val 66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4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1490</Words>
  <Application>Microsoft Macintosh PowerPoint</Application>
  <PresentationFormat>Widescreen</PresentationFormat>
  <Paragraphs>346</Paragraphs>
  <Slides>28</Slides>
  <Notes>19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Aharoni</vt:lpstr>
      <vt:lpstr>Arial</vt:lpstr>
      <vt:lpstr>Bauhaus 93</vt:lpstr>
      <vt:lpstr>Calibri</vt:lpstr>
      <vt:lpstr>Calibri Light</vt:lpstr>
      <vt:lpstr>Office Theme</vt:lpstr>
      <vt:lpstr>Why this talk? - Story</vt:lpstr>
      <vt:lpstr>What we’re we looking for</vt:lpstr>
      <vt:lpstr>LEGACY TO EDA</vt:lpstr>
      <vt:lpstr>PowerPoint Presentation</vt:lpstr>
      <vt:lpstr>YOUR FUTURE?</vt:lpstr>
      <vt:lpstr>ONE MIGHT WONDER</vt:lpstr>
      <vt:lpstr>PowerPoint Presentation</vt:lpstr>
      <vt:lpstr>Ports and adapter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applied: development</vt:lpstr>
      <vt:lpstr>PowerPoint Presentation</vt:lpstr>
      <vt:lpstr>How applied: codebase</vt:lpstr>
      <vt:lpstr>How applied: testing</vt:lpstr>
      <vt:lpstr>Implementation alternatives</vt:lpstr>
      <vt:lpstr>OBSERVATIONS</vt:lpstr>
      <vt:lpstr>Perceived benefits architectural approach</vt:lpstr>
      <vt:lpstr>OBSERVATIONS</vt:lpstr>
      <vt:lpstr>PowerPoint Presentation</vt:lpstr>
      <vt:lpstr>We’re the sum of all our experiences</vt:lpstr>
      <vt:lpstr>Ports &amp; adapters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manon Kamphuis</dc:creator>
  <cp:lastModifiedBy>manon Kamphuis</cp:lastModifiedBy>
  <cp:revision>18</cp:revision>
  <dcterms:created xsi:type="dcterms:W3CDTF">2022-07-05T06:10:04Z</dcterms:created>
  <dcterms:modified xsi:type="dcterms:W3CDTF">2022-07-12T13:16:08Z</dcterms:modified>
</cp:coreProperties>
</file>